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73" r:id="rId2"/>
  </p:sldMasterIdLst>
  <p:notesMasterIdLst>
    <p:notesMasterId r:id="rId22"/>
  </p:notesMasterIdLst>
  <p:sldIdLst>
    <p:sldId id="256" r:id="rId3"/>
    <p:sldId id="257" r:id="rId4"/>
    <p:sldId id="259" r:id="rId5"/>
    <p:sldId id="260" r:id="rId6"/>
    <p:sldId id="261" r:id="rId7"/>
    <p:sldId id="262" r:id="rId8"/>
    <p:sldId id="263" r:id="rId9"/>
    <p:sldId id="265" r:id="rId10"/>
    <p:sldId id="267" r:id="rId11"/>
    <p:sldId id="278" r:id="rId12"/>
    <p:sldId id="269" r:id="rId13"/>
    <p:sldId id="271" r:id="rId14"/>
    <p:sldId id="272" r:id="rId15"/>
    <p:sldId id="273" r:id="rId16"/>
    <p:sldId id="274" r:id="rId17"/>
    <p:sldId id="275" r:id="rId18"/>
    <p:sldId id="276" r:id="rId19"/>
    <p:sldId id="277" r:id="rId20"/>
    <p:sldId id="279" r:id="rId21"/>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7E9A"/>
    <a:srgbClr val="C30D23"/>
    <a:srgbClr val="F8C5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06" autoAdjust="0"/>
  </p:normalViewPr>
  <p:slideViewPr>
    <p:cSldViewPr>
      <p:cViewPr varScale="1">
        <p:scale>
          <a:sx n="79" d="100"/>
          <a:sy n="79" d="100"/>
        </p:scale>
        <p:origin x="954" y="84"/>
      </p:cViewPr>
      <p:guideLst>
        <p:guide orient="horz" pos="2160"/>
        <p:guide pos="312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96958CA-8244-4FCA-B5D4-B5B7DD62EDE2}" type="datetimeFigureOut">
              <a:rPr kumimoji="1" lang="ja-JP" altLang="en-US" smtClean="0"/>
              <a:pPr/>
              <a:t>2017/3/28</a:t>
            </a:fld>
            <a:endParaRPr kumimoji="1" lang="ja-JP" altLang="en-US" dirty="0"/>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FDA5468-3AEC-47A4-A86A-ADF7C055F667}" type="slidenum">
              <a:rPr kumimoji="1" lang="ja-JP" altLang="en-US" smtClean="0"/>
              <a:pPr/>
              <a:t>‹#›</a:t>
            </a:fld>
            <a:endParaRPr kumimoji="1" lang="ja-JP" altLang="en-US" dirty="0"/>
          </a:p>
        </p:txBody>
      </p:sp>
    </p:spTree>
    <p:extLst>
      <p:ext uri="{BB962C8B-B14F-4D97-AF65-F5344CB8AC3E}">
        <p14:creationId xmlns:p14="http://schemas.microsoft.com/office/powerpoint/2010/main" val="34577795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20000"/>
          </a:bodyPr>
          <a:lstStyle/>
          <a:p>
            <a:r>
              <a:rPr kumimoji="1" lang="ja-JP" altLang="en-US" dirty="0" smtClean="0"/>
              <a:t>子供のころは、無邪気に、「お金持ちになりたい」とか「偉い人になる」と思えたものです。</a:t>
            </a:r>
            <a:endParaRPr kumimoji="1" lang="en-US" altLang="ja-JP" dirty="0" smtClean="0"/>
          </a:p>
          <a:p>
            <a:endParaRPr kumimoji="1" lang="en-US" altLang="ja-JP" dirty="0" smtClean="0"/>
          </a:p>
          <a:p>
            <a:r>
              <a:rPr kumimoji="1" lang="ja-JP" altLang="en-US" dirty="0" smtClean="0"/>
              <a:t>大人になって、今あなたにはどのような夢があるのでしょう。</a:t>
            </a:r>
            <a:endParaRPr kumimoji="1" lang="en-US" altLang="ja-JP" dirty="0" smtClean="0"/>
          </a:p>
          <a:p>
            <a:r>
              <a:rPr kumimoji="1" lang="ja-JP" altLang="en-US" dirty="0" smtClean="0"/>
              <a:t>夢はあっても、「かなわぬもの」と　あきらめてはいませんか。</a:t>
            </a:r>
            <a:endParaRPr kumimoji="1" lang="en-US" altLang="ja-JP" dirty="0" smtClean="0"/>
          </a:p>
          <a:p>
            <a:r>
              <a:rPr kumimoji="1" lang="ja-JP" altLang="en-US" dirty="0" smtClean="0"/>
              <a:t>だって無理じゃないか！　と自分に言い聞かせていませんか？</a:t>
            </a:r>
            <a:endParaRPr kumimoji="1" lang="en-US" altLang="ja-JP" dirty="0" smtClean="0"/>
          </a:p>
          <a:p>
            <a:r>
              <a:rPr kumimoji="1" lang="ja-JP" altLang="en-US" dirty="0" smtClean="0"/>
              <a:t>本当に無理なのか？疑ってください。</a:t>
            </a:r>
            <a:endParaRPr kumimoji="1" lang="en-US" altLang="ja-JP" dirty="0" smtClean="0"/>
          </a:p>
          <a:p>
            <a:r>
              <a:rPr kumimoji="1" lang="ja-JP" altLang="en-US" dirty="0" smtClean="0"/>
              <a:t>無理と思った途端に不可能になります。</a:t>
            </a:r>
            <a:endParaRPr kumimoji="1" lang="en-US" altLang="ja-JP" dirty="0" smtClean="0"/>
          </a:p>
          <a:p>
            <a:endParaRPr kumimoji="1" lang="en-US" altLang="ja-JP" dirty="0" smtClean="0"/>
          </a:p>
          <a:p>
            <a:r>
              <a:rPr kumimoji="1" lang="ja-JP" altLang="en-US" dirty="0" smtClean="0"/>
              <a:t>「想ったらなれる。想わないとなれない。」（岩倉信弥・本田技研工業元常務・現在多摩美術大学名誉教授の談話・致知</a:t>
            </a:r>
            <a:r>
              <a:rPr kumimoji="1" lang="en-US" altLang="ja-JP" dirty="0" smtClean="0"/>
              <a:t>23</a:t>
            </a:r>
            <a:r>
              <a:rPr kumimoji="1" lang="ja-JP" altLang="en-US" dirty="0" smtClean="0"/>
              <a:t>年</a:t>
            </a:r>
            <a:r>
              <a:rPr kumimoji="1" lang="en-US" altLang="ja-JP" dirty="0" smtClean="0"/>
              <a:t>1</a:t>
            </a:r>
            <a:r>
              <a:rPr kumimoji="1" lang="ja-JP" altLang="en-US" dirty="0" smtClean="0"/>
              <a:t>月号Ｐ</a:t>
            </a:r>
            <a:r>
              <a:rPr kumimoji="1" lang="en-US" altLang="ja-JP" dirty="0" smtClean="0"/>
              <a:t>11</a:t>
            </a:r>
            <a:r>
              <a:rPr kumimoji="1" lang="ja-JP" altLang="en-US" dirty="0" smtClean="0"/>
              <a:t>より）</a:t>
            </a:r>
            <a:endParaRPr kumimoji="1" lang="en-US" altLang="ja-JP" dirty="0" smtClean="0"/>
          </a:p>
          <a:p>
            <a:r>
              <a:rPr kumimoji="1" lang="ja-JP" altLang="en-US" dirty="0" smtClean="0"/>
              <a:t>岩倉さんは、本田宗一郎さんとの関わりの中で　「やってみるとできる」　を何度も見せられたそうです。（マン島ＴＴレース優勝、メキシコＧＰ優勝など）そしてご自身も同じ体験をされています。</a:t>
            </a:r>
            <a:endParaRPr kumimoji="1" lang="en-US" altLang="ja-JP" dirty="0" smtClean="0"/>
          </a:p>
          <a:p>
            <a:r>
              <a:rPr kumimoji="1" lang="ja-JP" altLang="en-US" dirty="0" smtClean="0"/>
              <a:t>「せにゃいかんわけです。世界一に。どうしたらできるんだろうと考えながら、また叱られて叱られてという毎日でした。」</a:t>
            </a:r>
            <a:endParaRPr kumimoji="1" lang="en-US" altLang="ja-JP" dirty="0" smtClean="0"/>
          </a:p>
          <a:p>
            <a:r>
              <a:rPr kumimoji="1" lang="ja-JP" altLang="en-US" dirty="0" smtClean="0"/>
              <a:t>「それなりに理屈もわかっていて、</a:t>
            </a:r>
            <a:r>
              <a:rPr kumimoji="1" lang="en-US" altLang="ja-JP" dirty="0" smtClean="0"/>
              <a:t>『</a:t>
            </a:r>
            <a:r>
              <a:rPr kumimoji="1" lang="ja-JP" altLang="en-US" dirty="0" smtClean="0"/>
              <a:t>そうはいっても出来ないよね</a:t>
            </a:r>
            <a:r>
              <a:rPr kumimoji="1" lang="en-US" altLang="ja-JP" dirty="0" smtClean="0"/>
              <a:t>』</a:t>
            </a:r>
            <a:r>
              <a:rPr kumimoji="1" lang="ja-JP" altLang="en-US" dirty="0" smtClean="0"/>
              <a:t>と皆で話し合って結局やらないわけです。でも本田さんに怒られてやってみると出来るんですよね。」</a:t>
            </a:r>
            <a:endParaRPr kumimoji="1" lang="en-US" altLang="ja-JP" dirty="0" smtClean="0"/>
          </a:p>
          <a:p>
            <a:r>
              <a:rPr kumimoji="1" lang="ja-JP" altLang="en-US" dirty="0" smtClean="0"/>
              <a:t>「要はこちらの本気を問われていたんです。」</a:t>
            </a:r>
            <a:endParaRPr kumimoji="1" lang="en-US" altLang="ja-JP" dirty="0" smtClean="0"/>
          </a:p>
          <a:p>
            <a:endParaRPr kumimoji="1" lang="en-US" altLang="ja-JP" dirty="0" smtClean="0"/>
          </a:p>
          <a:p>
            <a:r>
              <a:rPr kumimoji="1" lang="ja-JP" altLang="en-US" dirty="0" smtClean="0"/>
              <a:t>夢があって、本気であれば、道がみえてくるのです。その見えてきた「道」こそが、経営計画です。</a:t>
            </a:r>
            <a:endParaRPr kumimoji="1" lang="en-US" altLang="ja-JP" dirty="0" smtClean="0"/>
          </a:p>
          <a:p>
            <a:r>
              <a:rPr kumimoji="1" lang="ja-JP" altLang="en-US" dirty="0" smtClean="0"/>
              <a:t>あなただけの「道」を真剣に考えてみましょう。</a:t>
            </a:r>
            <a:endParaRPr kumimoji="1" lang="en-US" altLang="ja-JP" dirty="0" smtClean="0"/>
          </a:p>
          <a:p>
            <a:r>
              <a:rPr kumimoji="1" lang="ja-JP" altLang="en-US" dirty="0" smtClean="0"/>
              <a:t>はじめは、あなたひとりが歩く道かもしれません。それを、社員全員で歩く道にまで拡げていけば、経営計画になっていきます。</a:t>
            </a:r>
            <a:endParaRPr kumimoji="1" lang="en-US" altLang="ja-JP" dirty="0" smtClean="0"/>
          </a:p>
          <a:p>
            <a:endParaRPr kumimoji="1" lang="en-US" altLang="ja-JP" dirty="0" smtClean="0"/>
          </a:p>
          <a:p>
            <a:r>
              <a:rPr kumimoji="1" lang="ja-JP" altLang="en-US" dirty="0" smtClean="0"/>
              <a:t>経営計画の効用として、時間の節約が挙げられます。</a:t>
            </a:r>
            <a:endParaRPr kumimoji="1" lang="en-US" altLang="ja-JP" dirty="0" smtClean="0"/>
          </a:p>
          <a:p>
            <a:r>
              <a:rPr kumimoji="1" lang="ja-JP" altLang="en-US" dirty="0" smtClean="0"/>
              <a:t>社長であるあなたが、真剣に</a:t>
            </a:r>
            <a:r>
              <a:rPr kumimoji="1" lang="en-US" altLang="ja-JP" dirty="0" smtClean="0"/>
              <a:t>1</a:t>
            </a:r>
            <a:r>
              <a:rPr kumimoji="1" lang="ja-JP" altLang="en-US" dirty="0" smtClean="0"/>
              <a:t>カ月かけて、経営計画を作ったとしましょう。その結果として全社の行動が一致団結し、無駄な行動も省かれて、予定の</a:t>
            </a:r>
            <a:r>
              <a:rPr kumimoji="1" lang="en-US" altLang="ja-JP" dirty="0" smtClean="0"/>
              <a:t>2</a:t>
            </a:r>
            <a:r>
              <a:rPr kumimoji="1" lang="ja-JP" altLang="en-US" dirty="0" smtClean="0"/>
              <a:t>倍の利益があがったとしたら・・・</a:t>
            </a:r>
            <a:endParaRPr kumimoji="1" lang="en-US" altLang="ja-JP" dirty="0" smtClean="0"/>
          </a:p>
          <a:p>
            <a:r>
              <a:rPr kumimoji="1" lang="ja-JP" altLang="en-US" dirty="0" smtClean="0"/>
              <a:t>社長の</a:t>
            </a:r>
            <a:r>
              <a:rPr kumimoji="1" lang="en-US" altLang="ja-JP" dirty="0" smtClean="0"/>
              <a:t>1</a:t>
            </a:r>
            <a:r>
              <a:rPr kumimoji="1" lang="ja-JP" altLang="en-US" dirty="0" smtClean="0"/>
              <a:t>か月の時間で</a:t>
            </a:r>
            <a:r>
              <a:rPr kumimoji="1" lang="en-US" altLang="ja-JP" dirty="0" smtClean="0"/>
              <a:t>2</a:t>
            </a:r>
            <a:r>
              <a:rPr kumimoji="1" lang="ja-JP" altLang="en-US" dirty="0" smtClean="0"/>
              <a:t>倍の利益＝</a:t>
            </a:r>
            <a:r>
              <a:rPr kumimoji="1" lang="en-US" altLang="ja-JP" dirty="0" smtClean="0"/>
              <a:t>2</a:t>
            </a:r>
            <a:r>
              <a:rPr kumimoji="1" lang="ja-JP" altLang="en-US" dirty="0" smtClean="0"/>
              <a:t>年分の業績＝全社の</a:t>
            </a:r>
            <a:r>
              <a:rPr kumimoji="1" lang="en-US" altLang="ja-JP" dirty="0" smtClean="0"/>
              <a:t>1</a:t>
            </a:r>
            <a:r>
              <a:rPr kumimoji="1" lang="ja-JP" altLang="en-US" dirty="0" smtClean="0"/>
              <a:t>年分の時間の節約　という効果になります。</a:t>
            </a:r>
            <a:endParaRPr kumimoji="1" lang="en-US" altLang="ja-JP" dirty="0" smtClean="0"/>
          </a:p>
          <a:p>
            <a:r>
              <a:rPr kumimoji="1" lang="ja-JP" altLang="en-US" dirty="0" smtClean="0"/>
              <a:t>あなた一人がたった</a:t>
            </a:r>
            <a:r>
              <a:rPr kumimoji="1" lang="en-US" altLang="ja-JP" dirty="0" smtClean="0"/>
              <a:t>1</a:t>
            </a:r>
            <a:r>
              <a:rPr kumimoji="1" lang="ja-JP" altLang="en-US" dirty="0" smtClean="0"/>
              <a:t>カ月時間をかけるだけで、ものすごい節約になるかもしれません。</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講師の方へ</a:t>
            </a:r>
            <a:endParaRPr kumimoji="1" lang="en-US" altLang="ja-JP" dirty="0" smtClean="0"/>
          </a:p>
          <a:p>
            <a:r>
              <a:rPr kumimoji="1" lang="ja-JP" altLang="en-US" dirty="0" smtClean="0"/>
              <a:t>あなたが、開業当初描いた夢と、その実現のためにとった行動とその結果についてお話ください。</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FDA5468-3AEC-47A4-A86A-ADF7C055F667}" type="slidenum">
              <a:rPr kumimoji="1" lang="ja-JP" altLang="en-US" smtClean="0"/>
              <a:pPr/>
              <a:t>1</a:t>
            </a:fld>
            <a:endParaRPr kumimoji="1" lang="ja-JP" altLang="en-US" dirty="0"/>
          </a:p>
        </p:txBody>
      </p:sp>
    </p:spTree>
    <p:extLst>
      <p:ext uri="{BB962C8B-B14F-4D97-AF65-F5344CB8AC3E}">
        <p14:creationId xmlns:p14="http://schemas.microsoft.com/office/powerpoint/2010/main" val="599304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テキストＰ９までは、基礎学習でしたが、</a:t>
            </a:r>
            <a:endParaRPr kumimoji="1" lang="en-US" altLang="ja-JP" dirty="0" smtClean="0"/>
          </a:p>
          <a:p>
            <a:r>
              <a:rPr kumimoji="1" lang="ja-JP" altLang="en-US" dirty="0" smtClean="0"/>
              <a:t>ここからは、「経営改善計画支援システム」の利用を前提とした、</a:t>
            </a:r>
            <a:r>
              <a:rPr kumimoji="1" lang="en-US" altLang="ja-JP" dirty="0" smtClean="0"/>
              <a:t>5</a:t>
            </a:r>
            <a:r>
              <a:rPr kumimoji="1" lang="ja-JP" altLang="en-US" dirty="0" smtClean="0"/>
              <a:t>カ年経営改善計画作成を具体的に進めていきます。</a:t>
            </a:r>
            <a:endParaRPr kumimoji="1" lang="en-US" altLang="ja-JP" dirty="0" smtClean="0"/>
          </a:p>
          <a:p>
            <a:endParaRPr kumimoji="1" lang="en-US" altLang="ja-JP" dirty="0" smtClean="0"/>
          </a:p>
          <a:p>
            <a:r>
              <a:rPr kumimoji="1" lang="ja-JP" altLang="en-US" dirty="0" smtClean="0"/>
              <a:t>まず第</a:t>
            </a:r>
            <a:r>
              <a:rPr kumimoji="1" lang="en-US" altLang="ja-JP" dirty="0" smtClean="0"/>
              <a:t>1</a:t>
            </a:r>
            <a:r>
              <a:rPr kumimoji="1" lang="ja-JP" altLang="en-US" dirty="0" smtClean="0"/>
              <a:t>に、現状分析です。</a:t>
            </a:r>
            <a:endParaRPr kumimoji="1" lang="en-US" altLang="ja-JP" dirty="0" smtClean="0"/>
          </a:p>
          <a:p>
            <a:endParaRPr kumimoji="1" lang="en-US" altLang="ja-JP" dirty="0" smtClean="0"/>
          </a:p>
          <a:p>
            <a:r>
              <a:rPr kumimoji="1" lang="en-US" altLang="ja-JP" dirty="0" smtClean="0"/>
              <a:t>5</a:t>
            </a:r>
            <a:r>
              <a:rPr kumimoji="1" lang="ja-JP" altLang="en-US" dirty="0" smtClean="0"/>
              <a:t>カ年計画を立てるとしても、まずは、</a:t>
            </a:r>
            <a:r>
              <a:rPr kumimoji="1" lang="en-US" altLang="ja-JP" dirty="0" smtClean="0"/>
              <a:t>5</a:t>
            </a:r>
            <a:r>
              <a:rPr kumimoji="1" lang="ja-JP" altLang="en-US" dirty="0" smtClean="0"/>
              <a:t>カ年生存することが前提になります。</a:t>
            </a:r>
            <a:endParaRPr kumimoji="1" lang="en-US" altLang="ja-JP" dirty="0" smtClean="0"/>
          </a:p>
          <a:p>
            <a:r>
              <a:rPr kumimoji="1" lang="ja-JP" altLang="en-US" dirty="0" smtClean="0"/>
              <a:t>現状を分析し、出血が多ければまず止血しなければなりません。</a:t>
            </a:r>
            <a:endParaRPr kumimoji="1" lang="en-US" altLang="ja-JP" dirty="0" smtClean="0"/>
          </a:p>
          <a:p>
            <a:r>
              <a:rPr kumimoji="1" lang="ja-JP" altLang="en-US" dirty="0" smtClean="0"/>
              <a:t>過去の業績が順調であるならば、過去の傾向やＢＡＳＴとの比較から改善の糸口を見つけます。</a:t>
            </a:r>
            <a:endParaRPr kumimoji="1" lang="ja-JP" altLang="en-US" dirty="0"/>
          </a:p>
        </p:txBody>
      </p:sp>
      <p:sp>
        <p:nvSpPr>
          <p:cNvPr id="4" name="スライド番号プレースホルダ 3"/>
          <p:cNvSpPr>
            <a:spLocks noGrp="1"/>
          </p:cNvSpPr>
          <p:nvPr>
            <p:ph type="sldNum" sz="quarter" idx="10"/>
          </p:nvPr>
        </p:nvSpPr>
        <p:spPr/>
        <p:txBody>
          <a:bodyPr/>
          <a:lstStyle/>
          <a:p>
            <a:fld id="{6FDA5468-3AEC-47A4-A86A-ADF7C055F667}" type="slidenum">
              <a:rPr kumimoji="1" lang="ja-JP" altLang="en-US" smtClean="0"/>
              <a:pPr/>
              <a:t>10</a:t>
            </a:fld>
            <a:endParaRPr kumimoji="1" lang="ja-JP" altLang="en-US"/>
          </a:p>
        </p:txBody>
      </p:sp>
    </p:spTree>
    <p:extLst>
      <p:ext uri="{BB962C8B-B14F-4D97-AF65-F5344CB8AC3E}">
        <p14:creationId xmlns:p14="http://schemas.microsoft.com/office/powerpoint/2010/main" val="2030481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ワーク４の記入を通じて、現状の限界利益率を認識し、さらに今後数年の予測を行います。</a:t>
            </a:r>
            <a:endParaRPr kumimoji="1" lang="en-US" altLang="ja-JP" dirty="0" smtClean="0"/>
          </a:p>
          <a:p>
            <a:endParaRPr kumimoji="1" lang="en-US" altLang="ja-JP" dirty="0" smtClean="0"/>
          </a:p>
          <a:p>
            <a:r>
              <a:rPr kumimoji="1" lang="ja-JP" altLang="en-US" dirty="0" smtClean="0"/>
              <a:t>重要なのは、</a:t>
            </a:r>
            <a:endParaRPr kumimoji="1" lang="en-US" altLang="ja-JP" dirty="0" smtClean="0"/>
          </a:p>
          <a:p>
            <a:r>
              <a:rPr kumimoji="1" lang="ja-JP" altLang="en-US" dirty="0" smtClean="0"/>
              <a:t>「何もしない」　あるいは</a:t>
            </a:r>
            <a:endParaRPr kumimoji="1" lang="en-US" altLang="ja-JP" dirty="0" smtClean="0"/>
          </a:p>
          <a:p>
            <a:r>
              <a:rPr kumimoji="1" lang="ja-JP" altLang="en-US" dirty="0" smtClean="0"/>
              <a:t>「いままでと同じことをする」</a:t>
            </a:r>
            <a:endParaRPr kumimoji="1" lang="en-US" altLang="ja-JP" dirty="0" smtClean="0"/>
          </a:p>
          <a:p>
            <a:r>
              <a:rPr kumimoji="1" lang="ja-JP" altLang="en-US" dirty="0" smtClean="0"/>
              <a:t>という</a:t>
            </a:r>
            <a:r>
              <a:rPr kumimoji="1" lang="ja-JP" altLang="en-US" u="sng" dirty="0" smtClean="0"/>
              <a:t>経営計画</a:t>
            </a:r>
            <a:endParaRPr kumimoji="1" lang="en-US" altLang="ja-JP" u="sng" dirty="0" smtClean="0"/>
          </a:p>
          <a:p>
            <a:r>
              <a:rPr kumimoji="1" lang="ja-JP" altLang="en-US" u="none" dirty="0" smtClean="0"/>
              <a:t>の場合に、将来がどのようになるかを受講者自身に考えさせることです。</a:t>
            </a:r>
            <a:endParaRPr kumimoji="1" lang="en-US" altLang="ja-JP" u="none" dirty="0" smtClean="0"/>
          </a:p>
          <a:p>
            <a:r>
              <a:rPr kumimoji="1" lang="ja-JP" altLang="en-US" u="none" dirty="0" smtClean="0"/>
              <a:t>ワークの記入には十分時間をかけてください。</a:t>
            </a:r>
            <a:endParaRPr kumimoji="1" lang="en-US" altLang="ja-JP" u="none" dirty="0" smtClean="0"/>
          </a:p>
          <a:p>
            <a:endParaRPr kumimoji="1" lang="en-US" altLang="ja-JP" u="none" dirty="0" smtClean="0"/>
          </a:p>
          <a:p>
            <a:endParaRPr kumimoji="1" lang="en-US" altLang="ja-JP" u="none" dirty="0" smtClean="0"/>
          </a:p>
          <a:p>
            <a:endParaRPr kumimoji="1" lang="en-US" altLang="ja-JP" u="none" dirty="0" smtClean="0"/>
          </a:p>
          <a:p>
            <a:endParaRPr kumimoji="1" lang="en-US" altLang="ja-JP" u="none" dirty="0" smtClean="0"/>
          </a:p>
          <a:p>
            <a:endParaRPr kumimoji="1" lang="en-US" altLang="ja-JP" u="none" dirty="0" smtClean="0"/>
          </a:p>
          <a:p>
            <a:endParaRPr kumimoji="1" lang="ja-JP" altLang="en-US" u="none" dirty="0"/>
          </a:p>
        </p:txBody>
      </p:sp>
      <p:sp>
        <p:nvSpPr>
          <p:cNvPr id="4" name="スライド番号プレースホルダ 3"/>
          <p:cNvSpPr>
            <a:spLocks noGrp="1"/>
          </p:cNvSpPr>
          <p:nvPr>
            <p:ph type="sldNum" sz="quarter" idx="10"/>
          </p:nvPr>
        </p:nvSpPr>
        <p:spPr/>
        <p:txBody>
          <a:bodyPr/>
          <a:lstStyle/>
          <a:p>
            <a:fld id="{6FDA5468-3AEC-47A4-A86A-ADF7C055F667}" type="slidenum">
              <a:rPr kumimoji="1" lang="ja-JP" altLang="en-US" smtClean="0"/>
              <a:pPr/>
              <a:t>11</a:t>
            </a:fld>
            <a:endParaRPr kumimoji="1" lang="ja-JP" altLang="en-US" dirty="0"/>
          </a:p>
        </p:txBody>
      </p:sp>
    </p:spTree>
    <p:extLst>
      <p:ext uri="{BB962C8B-B14F-4D97-AF65-F5344CB8AC3E}">
        <p14:creationId xmlns:p14="http://schemas.microsoft.com/office/powerpoint/2010/main" val="1782956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ワーク５の記入です。</a:t>
            </a:r>
            <a:endParaRPr kumimoji="1" lang="en-US" altLang="ja-JP" dirty="0" smtClean="0"/>
          </a:p>
          <a:p>
            <a:endParaRPr kumimoji="1" lang="en-US" altLang="ja-JP" dirty="0" smtClean="0"/>
          </a:p>
          <a:p>
            <a:r>
              <a:rPr kumimoji="1" lang="ja-JP" altLang="en-US" dirty="0" smtClean="0"/>
              <a:t>予測の前提とした事項　の欄に、</a:t>
            </a:r>
            <a:endParaRPr kumimoji="1" lang="en-US" altLang="ja-JP" dirty="0" smtClean="0"/>
          </a:p>
          <a:p>
            <a:endParaRPr kumimoji="1" lang="en-US" altLang="ja-JP" dirty="0" smtClean="0"/>
          </a:p>
          <a:p>
            <a:r>
              <a:rPr kumimoji="1" lang="ja-JP" altLang="en-US" dirty="0" smtClean="0"/>
              <a:t>退職予定者の名前、その年間給与額</a:t>
            </a:r>
            <a:endParaRPr kumimoji="1" lang="en-US" altLang="ja-JP" dirty="0" smtClean="0"/>
          </a:p>
          <a:p>
            <a:r>
              <a:rPr kumimoji="1" lang="ja-JP" altLang="en-US" dirty="0" smtClean="0"/>
              <a:t>補充する予定の人数、その年間給与額　などを記入していただきましょう。</a:t>
            </a:r>
            <a:endParaRPr kumimoji="1" lang="en-US" altLang="ja-JP" dirty="0" smtClean="0"/>
          </a:p>
          <a:p>
            <a:endParaRPr kumimoji="1" lang="en-US" altLang="ja-JP" dirty="0" smtClean="0"/>
          </a:p>
          <a:p>
            <a:r>
              <a:rPr kumimoji="1" lang="ja-JP" altLang="en-US" dirty="0" smtClean="0"/>
              <a:t>それらを差し引きすることで、ワークの記入はできると思います。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FDA5468-3AEC-47A4-A86A-ADF7C055F667}" type="slidenum">
              <a:rPr kumimoji="1" lang="ja-JP" altLang="en-US" smtClean="0"/>
              <a:pPr/>
              <a:t>12</a:t>
            </a:fld>
            <a:endParaRPr kumimoji="1" lang="ja-JP" altLang="en-US" dirty="0"/>
          </a:p>
        </p:txBody>
      </p:sp>
    </p:spTree>
    <p:extLst>
      <p:ext uri="{BB962C8B-B14F-4D97-AF65-F5344CB8AC3E}">
        <p14:creationId xmlns:p14="http://schemas.microsoft.com/office/powerpoint/2010/main" val="3437868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ワーク６の記入です。</a:t>
            </a:r>
            <a:endParaRPr kumimoji="1" lang="en-US" altLang="ja-JP" dirty="0" smtClean="0"/>
          </a:p>
          <a:p>
            <a:endParaRPr kumimoji="1" lang="en-US" altLang="ja-JP" dirty="0" smtClean="0"/>
          </a:p>
          <a:p>
            <a:r>
              <a:rPr kumimoji="1" lang="ja-JP" altLang="en-US" dirty="0" smtClean="0"/>
              <a:t>減価償却費は、関与先であればＴＰＳ１０００の概算償却の資料をもとに記入します。（事前に用意しておきましょう）</a:t>
            </a:r>
            <a:endParaRPr kumimoji="1" lang="en-US" altLang="ja-JP" dirty="0" smtClean="0"/>
          </a:p>
          <a:p>
            <a:r>
              <a:rPr kumimoji="1" lang="ja-JP" altLang="en-US" dirty="0" smtClean="0"/>
              <a:t>関与先でない場合は、前年と同額でも良いでしょう。おおまかに計算してください。</a:t>
            </a:r>
            <a:endParaRPr kumimoji="1" lang="en-US" altLang="ja-JP" dirty="0" smtClean="0"/>
          </a:p>
          <a:p>
            <a:endParaRPr kumimoji="1" lang="en-US" altLang="ja-JP" dirty="0" smtClean="0"/>
          </a:p>
          <a:p>
            <a:r>
              <a:rPr kumimoji="1" lang="ja-JP" altLang="en-US" dirty="0" smtClean="0"/>
              <a:t>地代家賃は、賃貸物件をリストアップしてもらい、在庫処分などによって退去が可能でないかを検討いただきます。</a:t>
            </a:r>
            <a:endParaRPr kumimoji="1" lang="en-US" altLang="ja-JP" dirty="0" smtClean="0"/>
          </a:p>
          <a:p>
            <a:r>
              <a:rPr kumimoji="1" lang="ja-JP" altLang="en-US" dirty="0" smtClean="0"/>
              <a:t>保険については企業防衛の提案例を説明すると良いでしょう。</a:t>
            </a:r>
            <a:endParaRPr kumimoji="1" lang="en-US" altLang="ja-JP" dirty="0" smtClean="0"/>
          </a:p>
          <a:p>
            <a:endParaRPr kumimoji="1" lang="en-US" altLang="ja-JP" dirty="0" smtClean="0"/>
          </a:p>
          <a:p>
            <a:r>
              <a:rPr kumimoji="1" lang="ja-JP" altLang="en-US" dirty="0" smtClean="0"/>
              <a:t>その他の固定費は、講師の体験談を含めてご説明下さい。</a:t>
            </a:r>
            <a:endParaRPr kumimoji="1" lang="en-US" altLang="ja-JP" dirty="0" smtClean="0"/>
          </a:p>
          <a:p>
            <a:r>
              <a:rPr kumimoji="1" lang="ja-JP" altLang="en-US" dirty="0" smtClean="0"/>
              <a:t>Ｐ２０の図も参考にしていただきます。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FDA5468-3AEC-47A4-A86A-ADF7C055F667}" type="slidenum">
              <a:rPr kumimoji="1" lang="ja-JP" altLang="en-US" smtClean="0"/>
              <a:pPr/>
              <a:t>13</a:t>
            </a:fld>
            <a:endParaRPr kumimoji="1" lang="ja-JP" altLang="en-US" dirty="0"/>
          </a:p>
        </p:txBody>
      </p:sp>
    </p:spTree>
    <p:extLst>
      <p:ext uri="{BB962C8B-B14F-4D97-AF65-F5344CB8AC3E}">
        <p14:creationId xmlns:p14="http://schemas.microsoft.com/office/powerpoint/2010/main" val="2005410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ワーク７の記入です。</a:t>
            </a:r>
            <a:endParaRPr kumimoji="1" lang="en-US" altLang="ja-JP" dirty="0" smtClean="0"/>
          </a:p>
          <a:p>
            <a:endParaRPr kumimoji="1" lang="en-US" altLang="ja-JP" dirty="0" smtClean="0"/>
          </a:p>
          <a:p>
            <a:r>
              <a:rPr kumimoji="1" lang="ja-JP" altLang="en-US" dirty="0" smtClean="0"/>
              <a:t>金融機関名　毎月返済額　金利　を記入いただきます。</a:t>
            </a:r>
            <a:endParaRPr kumimoji="1" lang="en-US" altLang="ja-JP" dirty="0" smtClean="0"/>
          </a:p>
          <a:p>
            <a:r>
              <a:rPr kumimoji="1" lang="ja-JP" altLang="en-US" dirty="0" smtClean="0"/>
              <a:t>現在の残高も毎月返済額の欄に</a:t>
            </a:r>
            <a:r>
              <a:rPr kumimoji="1" lang="en-US" altLang="ja-JP" dirty="0" smtClean="0"/>
              <a:t>2</a:t>
            </a:r>
            <a:r>
              <a:rPr kumimoji="1" lang="ja-JP" altLang="en-US" dirty="0" smtClean="0"/>
              <a:t>段書きしていただくと良いでしょう。</a:t>
            </a:r>
            <a:endParaRPr kumimoji="1" lang="en-US" altLang="ja-JP" dirty="0" smtClean="0"/>
          </a:p>
          <a:p>
            <a:endParaRPr kumimoji="1" lang="en-US" altLang="ja-JP" dirty="0" smtClean="0"/>
          </a:p>
          <a:p>
            <a:r>
              <a:rPr kumimoji="1" lang="ja-JP" altLang="en-US" dirty="0" smtClean="0"/>
              <a:t>この情報をもとにあとで条件変更の案も検討します。</a:t>
            </a:r>
            <a:endParaRPr kumimoji="1" lang="en-US" altLang="ja-JP" dirty="0" smtClean="0"/>
          </a:p>
          <a:p>
            <a:endParaRPr kumimoji="1" lang="en-US" altLang="ja-JP" dirty="0" smtClean="0"/>
          </a:p>
          <a:p>
            <a:r>
              <a:rPr kumimoji="1" lang="ja-JP" altLang="en-US" dirty="0" smtClean="0"/>
              <a:t>ワーク８は、新たな打ち手に伴う資金調達の予定がある場合に記入していただきます。</a:t>
            </a:r>
            <a:endParaRPr kumimoji="1" lang="ja-JP" altLang="en-US" dirty="0"/>
          </a:p>
        </p:txBody>
      </p:sp>
      <p:sp>
        <p:nvSpPr>
          <p:cNvPr id="4" name="スライド番号プレースホルダ 3"/>
          <p:cNvSpPr>
            <a:spLocks noGrp="1"/>
          </p:cNvSpPr>
          <p:nvPr>
            <p:ph type="sldNum" sz="quarter" idx="10"/>
          </p:nvPr>
        </p:nvSpPr>
        <p:spPr/>
        <p:txBody>
          <a:bodyPr/>
          <a:lstStyle/>
          <a:p>
            <a:fld id="{6FDA5468-3AEC-47A4-A86A-ADF7C055F667}" type="slidenum">
              <a:rPr kumimoji="1" lang="ja-JP" altLang="en-US" smtClean="0"/>
              <a:pPr/>
              <a:t>14</a:t>
            </a:fld>
            <a:endParaRPr kumimoji="1" lang="ja-JP" altLang="en-US" dirty="0"/>
          </a:p>
        </p:txBody>
      </p:sp>
    </p:spTree>
    <p:extLst>
      <p:ext uri="{BB962C8B-B14F-4D97-AF65-F5344CB8AC3E}">
        <p14:creationId xmlns:p14="http://schemas.microsoft.com/office/powerpoint/2010/main" val="2182501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ここまでに記入をいただいた情報を「経営改善計画支援システム」に入力していくと、</a:t>
            </a:r>
            <a:endParaRPr kumimoji="1" lang="en-US" altLang="ja-JP" dirty="0" smtClean="0"/>
          </a:p>
          <a:p>
            <a:r>
              <a:rPr kumimoji="1" lang="ja-JP" altLang="en-US" dirty="0" smtClean="0"/>
              <a:t>Ａ（アンサー）にあるような</a:t>
            </a:r>
            <a:r>
              <a:rPr kumimoji="1" lang="en-US" altLang="ja-JP" dirty="0" smtClean="0"/>
              <a:t>5</a:t>
            </a:r>
            <a:r>
              <a:rPr kumimoji="1" lang="ja-JP" altLang="en-US" dirty="0" smtClean="0"/>
              <a:t>カ年変動損益計算書、</a:t>
            </a:r>
            <a:r>
              <a:rPr kumimoji="1" lang="en-US" altLang="ja-JP" dirty="0" smtClean="0"/>
              <a:t>5</a:t>
            </a:r>
            <a:r>
              <a:rPr kumimoji="1" lang="ja-JP" altLang="en-US" dirty="0" smtClean="0"/>
              <a:t>カ年予測キャッシュフロー計算書が出力できます。</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FDA5468-3AEC-47A4-A86A-ADF7C055F667}" type="slidenum">
              <a:rPr kumimoji="1" lang="ja-JP" altLang="en-US" smtClean="0"/>
              <a:pPr/>
              <a:t>15</a:t>
            </a:fld>
            <a:endParaRPr kumimoji="1" lang="ja-JP" altLang="en-US" dirty="0"/>
          </a:p>
        </p:txBody>
      </p:sp>
    </p:spTree>
    <p:extLst>
      <p:ext uri="{BB962C8B-B14F-4D97-AF65-F5344CB8AC3E}">
        <p14:creationId xmlns:p14="http://schemas.microsoft.com/office/powerpoint/2010/main" val="2400000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これまでのワーク記入と計画書への転記を何度か繰り返すことで、資金繰りも明確な経営計画が出来上がっていきます。</a:t>
            </a:r>
            <a:endParaRPr kumimoji="1" lang="en-US" altLang="ja-JP" dirty="0" smtClean="0"/>
          </a:p>
          <a:p>
            <a:endParaRPr kumimoji="1" lang="en-US" altLang="ja-JP" dirty="0" smtClean="0"/>
          </a:p>
          <a:p>
            <a:r>
              <a:rPr kumimoji="1" lang="ja-JP" altLang="en-US" dirty="0" smtClean="0"/>
              <a:t>このタイミングで、「経営改善計画支援システム」のデモデータを一度お見せしてもよいでしょう。</a:t>
            </a:r>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FDA5468-3AEC-47A4-A86A-ADF7C055F667}" type="slidenum">
              <a:rPr kumimoji="1" lang="ja-JP" altLang="en-US" smtClean="0"/>
              <a:pPr/>
              <a:t>16</a:t>
            </a:fld>
            <a:endParaRPr kumimoji="1" lang="ja-JP" altLang="en-US" dirty="0"/>
          </a:p>
        </p:txBody>
      </p:sp>
    </p:spTree>
    <p:extLst>
      <p:ext uri="{BB962C8B-B14F-4D97-AF65-F5344CB8AC3E}">
        <p14:creationId xmlns:p14="http://schemas.microsoft.com/office/powerpoint/2010/main" val="901059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この画面は、各ワークの記入時に適宜繰り返し確認してください。</a:t>
            </a:r>
            <a:endParaRPr kumimoji="1" lang="ja-JP" altLang="en-US" dirty="0"/>
          </a:p>
        </p:txBody>
      </p:sp>
      <p:sp>
        <p:nvSpPr>
          <p:cNvPr id="4" name="スライド番号プレースホルダ 3"/>
          <p:cNvSpPr>
            <a:spLocks noGrp="1"/>
          </p:cNvSpPr>
          <p:nvPr>
            <p:ph type="sldNum" sz="quarter" idx="10"/>
          </p:nvPr>
        </p:nvSpPr>
        <p:spPr/>
        <p:txBody>
          <a:bodyPr/>
          <a:lstStyle/>
          <a:p>
            <a:fld id="{6FDA5468-3AEC-47A4-A86A-ADF7C055F667}" type="slidenum">
              <a:rPr kumimoji="1" lang="ja-JP" altLang="en-US" smtClean="0"/>
              <a:pPr/>
              <a:t>17</a:t>
            </a:fld>
            <a:endParaRPr kumimoji="1" lang="ja-JP" altLang="en-US" dirty="0"/>
          </a:p>
        </p:txBody>
      </p:sp>
    </p:spTree>
    <p:extLst>
      <p:ext uri="{BB962C8B-B14F-4D97-AF65-F5344CB8AC3E}">
        <p14:creationId xmlns:p14="http://schemas.microsoft.com/office/powerpoint/2010/main" val="1294989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この画面は、各ワークの記入時に適宜繰り返し確認してください。</a:t>
            </a:r>
          </a:p>
          <a:p>
            <a:endParaRPr kumimoji="1" lang="ja-JP" altLang="en-US" dirty="0"/>
          </a:p>
        </p:txBody>
      </p:sp>
      <p:sp>
        <p:nvSpPr>
          <p:cNvPr id="4" name="スライド番号プレースホルダ 3"/>
          <p:cNvSpPr>
            <a:spLocks noGrp="1"/>
          </p:cNvSpPr>
          <p:nvPr>
            <p:ph type="sldNum" sz="quarter" idx="10"/>
          </p:nvPr>
        </p:nvSpPr>
        <p:spPr/>
        <p:txBody>
          <a:bodyPr/>
          <a:lstStyle/>
          <a:p>
            <a:fld id="{6FDA5468-3AEC-47A4-A86A-ADF7C055F667}" type="slidenum">
              <a:rPr kumimoji="1" lang="ja-JP" altLang="en-US" smtClean="0"/>
              <a:pPr/>
              <a:t>18</a:t>
            </a:fld>
            <a:endParaRPr kumimoji="1" lang="ja-JP" altLang="en-US" dirty="0"/>
          </a:p>
        </p:txBody>
      </p:sp>
    </p:spTree>
    <p:extLst>
      <p:ext uri="{BB962C8B-B14F-4D97-AF65-F5344CB8AC3E}">
        <p14:creationId xmlns:p14="http://schemas.microsoft.com/office/powerpoint/2010/main" val="4120993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まずＱ１からＱ３までで、経営計画の概要を再確認しましょう。</a:t>
            </a:r>
            <a:endParaRPr kumimoji="1" lang="en-US" altLang="ja-JP" dirty="0" smtClean="0"/>
          </a:p>
          <a:p>
            <a:endParaRPr kumimoji="1" lang="en-US" altLang="ja-JP" dirty="0" smtClean="0"/>
          </a:p>
          <a:p>
            <a:r>
              <a:rPr kumimoji="1" lang="ja-JP" altLang="en-US" dirty="0" smtClean="0"/>
              <a:t>Ｑ４からＱ９までで、実際の経営計画（経営改善計画）作成時に必要な基礎データを収集します。</a:t>
            </a:r>
            <a:endParaRPr kumimoji="1" lang="en-US" altLang="ja-JP" dirty="0" smtClean="0"/>
          </a:p>
          <a:p>
            <a:endParaRPr kumimoji="1" lang="en-US" altLang="ja-JP" dirty="0" smtClean="0"/>
          </a:p>
          <a:p>
            <a:r>
              <a:rPr kumimoji="1" lang="ja-JP" altLang="en-US" dirty="0" smtClean="0"/>
              <a:t>ここまで、学習した経営者であれば、スムーズに資料を用意することができるでしょう。</a:t>
            </a:r>
            <a:endParaRPr kumimoji="1" lang="en-US" altLang="ja-JP" dirty="0" smtClean="0"/>
          </a:p>
          <a:p>
            <a:r>
              <a:rPr kumimoji="1" lang="ja-JP" altLang="en-US" dirty="0" smtClean="0"/>
              <a:t>経営改善計画支援システムの利用にお役立て下さい。</a:t>
            </a:r>
            <a:endParaRPr kumimoji="1" lang="en-US" altLang="ja-JP" dirty="0" smtClean="0"/>
          </a:p>
          <a:p>
            <a:endParaRPr kumimoji="1" lang="en-US" altLang="ja-JP" dirty="0" smtClean="0"/>
          </a:p>
          <a:p>
            <a:r>
              <a:rPr kumimoji="1" lang="ja-JP" altLang="en-US" dirty="0" smtClean="0"/>
              <a:t>Ｑ１０では計画の発表について触れました。協力者を増やすことや打ち手の追加などの重要さもお伝えください。</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6FDA5468-3AEC-47A4-A86A-ADF7C055F667}" type="slidenum">
              <a:rPr kumimoji="1" lang="ja-JP" altLang="en-US" smtClean="0"/>
              <a:pPr/>
              <a:t>2</a:t>
            </a:fld>
            <a:endParaRPr kumimoji="1" lang="ja-JP" altLang="en-US" dirty="0"/>
          </a:p>
        </p:txBody>
      </p:sp>
    </p:spTree>
    <p:extLst>
      <p:ext uri="{BB962C8B-B14F-4D97-AF65-F5344CB8AC3E}">
        <p14:creationId xmlns:p14="http://schemas.microsoft.com/office/powerpoint/2010/main" val="366801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中長期にはおおまかな方向性を示し、</a:t>
            </a:r>
            <a:endParaRPr kumimoji="1" lang="en-US" altLang="ja-JP" dirty="0" smtClean="0"/>
          </a:p>
          <a:p>
            <a:endParaRPr kumimoji="1" lang="en-US" altLang="ja-JP" dirty="0" smtClean="0"/>
          </a:p>
          <a:p>
            <a:r>
              <a:rPr kumimoji="1" lang="ja-JP" altLang="en-US" dirty="0" smtClean="0"/>
              <a:t>短期的には、今どうあるべきか（詳細な行動計画）を決めることで、狙った業績・結果へ導きます。</a:t>
            </a:r>
            <a:endParaRPr kumimoji="1" lang="ja-JP" altLang="en-US" dirty="0"/>
          </a:p>
        </p:txBody>
      </p:sp>
      <p:sp>
        <p:nvSpPr>
          <p:cNvPr id="4" name="スライド番号プレースホルダ 3"/>
          <p:cNvSpPr>
            <a:spLocks noGrp="1"/>
          </p:cNvSpPr>
          <p:nvPr>
            <p:ph type="sldNum" sz="quarter" idx="10"/>
          </p:nvPr>
        </p:nvSpPr>
        <p:spPr/>
        <p:txBody>
          <a:bodyPr/>
          <a:lstStyle/>
          <a:p>
            <a:fld id="{6FDA5468-3AEC-47A4-A86A-ADF7C055F667}" type="slidenum">
              <a:rPr kumimoji="1" lang="ja-JP" altLang="en-US" smtClean="0"/>
              <a:pPr/>
              <a:t>3</a:t>
            </a:fld>
            <a:endParaRPr kumimoji="1" lang="ja-JP" altLang="en-US" dirty="0"/>
          </a:p>
        </p:txBody>
      </p:sp>
    </p:spTree>
    <p:extLst>
      <p:ext uri="{BB962C8B-B14F-4D97-AF65-F5344CB8AC3E}">
        <p14:creationId xmlns:p14="http://schemas.microsoft.com/office/powerpoint/2010/main" val="17738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テキスト２－３ページで最も重要な点は、ここです。</a:t>
            </a:r>
            <a:endParaRPr kumimoji="1" lang="en-US" altLang="ja-JP" dirty="0" smtClean="0"/>
          </a:p>
          <a:p>
            <a:endParaRPr kumimoji="1" lang="en-US" altLang="ja-JP" dirty="0" smtClean="0"/>
          </a:p>
          <a:p>
            <a:r>
              <a:rPr kumimoji="1" lang="ja-JP" altLang="en-US" dirty="0" smtClean="0"/>
              <a:t>「計画はその通りに行くことが重要なのではなくて、・・・　ズレの原因を究明し対策の実行につなげること」</a:t>
            </a:r>
            <a:endParaRPr kumimoji="1" lang="en-US" altLang="ja-JP" dirty="0" smtClean="0"/>
          </a:p>
          <a:p>
            <a:endParaRPr kumimoji="1" lang="en-US" altLang="ja-JP" dirty="0" smtClean="0"/>
          </a:p>
          <a:p>
            <a:r>
              <a:rPr kumimoji="1" lang="ja-JP" altLang="en-US" dirty="0" smtClean="0"/>
              <a:t>見込みの違いや、見込み違いに及んだ理由をさがしていくのです。</a:t>
            </a:r>
            <a:endParaRPr kumimoji="1" lang="en-US" altLang="ja-JP" dirty="0" smtClean="0"/>
          </a:p>
          <a:p>
            <a:r>
              <a:rPr kumimoji="1" lang="ja-JP" altLang="en-US" dirty="0" smtClean="0"/>
              <a:t>そうした時間をかけた地道な活動（経営）が自社だけのノウハウになっていきます。</a:t>
            </a:r>
            <a:endParaRPr kumimoji="1" lang="en-US" altLang="ja-JP" dirty="0" smtClean="0"/>
          </a:p>
          <a:p>
            <a:endParaRPr kumimoji="1" lang="en-US" altLang="ja-JP" dirty="0" smtClean="0"/>
          </a:p>
          <a:p>
            <a:r>
              <a:rPr kumimoji="1" lang="ja-JP" altLang="en-US" dirty="0" smtClean="0"/>
              <a:t>日本人は義務教育を通じて、誰かの出した問題の　「答えを見つける」　ことには慣れています。</a:t>
            </a:r>
            <a:endParaRPr kumimoji="1" lang="en-US" altLang="ja-JP" dirty="0" smtClean="0"/>
          </a:p>
          <a:p>
            <a:r>
              <a:rPr kumimoji="1" lang="ja-JP" altLang="en-US" dirty="0" smtClean="0"/>
              <a:t>しかし　「問題を自ら見つけ、その答えを探す」　ことには慣れていません。</a:t>
            </a:r>
            <a:endParaRPr kumimoji="1" lang="en-US" altLang="ja-JP" dirty="0" smtClean="0"/>
          </a:p>
          <a:p>
            <a:r>
              <a:rPr kumimoji="1" lang="ja-JP" altLang="en-US" dirty="0" smtClean="0"/>
              <a:t>経営は、後者です。</a:t>
            </a:r>
            <a:endParaRPr kumimoji="1" lang="en-US" altLang="ja-JP" dirty="0" smtClean="0"/>
          </a:p>
          <a:p>
            <a:r>
              <a:rPr kumimoji="1" lang="ja-JP" altLang="en-US" dirty="0" smtClean="0"/>
              <a:t>社長も社員も　「問題を自ら発見し、自らその答えを見つけること」　に慣れる必要があります。</a:t>
            </a:r>
            <a:endParaRPr kumimoji="1" lang="en-US" altLang="ja-JP" dirty="0" smtClean="0"/>
          </a:p>
          <a:p>
            <a:endParaRPr kumimoji="1" lang="en-US" altLang="ja-JP" dirty="0" smtClean="0"/>
          </a:p>
          <a:p>
            <a:r>
              <a:rPr kumimoji="1" lang="ja-JP" altLang="en-US" dirty="0" smtClean="0"/>
              <a:t>計画と現実のズレこそが、自社の向き合うべき問題を示します。</a:t>
            </a:r>
            <a:endParaRPr kumimoji="1" lang="en-US" altLang="ja-JP" dirty="0" smtClean="0"/>
          </a:p>
          <a:p>
            <a:r>
              <a:rPr kumimoji="1" lang="ja-JP" altLang="en-US" dirty="0" smtClean="0"/>
              <a:t>これを見逃さずに解決法（新たな打ち手）を探していきましょう。</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FDA5468-3AEC-47A4-A86A-ADF7C055F667}" type="slidenum">
              <a:rPr kumimoji="1" lang="ja-JP" altLang="en-US" smtClean="0"/>
              <a:pPr/>
              <a:t>4</a:t>
            </a:fld>
            <a:endParaRPr kumimoji="1" lang="ja-JP" altLang="en-US" dirty="0"/>
          </a:p>
        </p:txBody>
      </p:sp>
    </p:spTree>
    <p:extLst>
      <p:ext uri="{BB962C8B-B14F-4D97-AF65-F5344CB8AC3E}">
        <p14:creationId xmlns:p14="http://schemas.microsoft.com/office/powerpoint/2010/main" val="3288213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5</a:t>
            </a:r>
            <a:r>
              <a:rPr kumimoji="1" lang="ja-JP" altLang="en-US" dirty="0" smtClean="0"/>
              <a:t>カ年経営計画の特長は、テキストの通りです。</a:t>
            </a:r>
            <a:endParaRPr kumimoji="1" lang="en-US" altLang="ja-JP" dirty="0" smtClean="0"/>
          </a:p>
          <a:p>
            <a:r>
              <a:rPr kumimoji="1" lang="ja-JP" altLang="en-US" dirty="0" smtClean="0"/>
              <a:t>現下の日本経済においては、あらゆる業種において抜本的な構造の転換が求められています。</a:t>
            </a:r>
            <a:endParaRPr kumimoji="1" lang="en-US" altLang="ja-JP" dirty="0" smtClean="0"/>
          </a:p>
          <a:p>
            <a:r>
              <a:rPr kumimoji="1" lang="ja-JP" altLang="en-US" dirty="0" smtClean="0"/>
              <a:t>それも緊急な転換が求められています。</a:t>
            </a:r>
            <a:endParaRPr kumimoji="1" lang="en-US" altLang="ja-JP" dirty="0" smtClean="0"/>
          </a:p>
          <a:p>
            <a:r>
              <a:rPr kumimoji="1" lang="ja-JP" altLang="en-US" dirty="0" smtClean="0"/>
              <a:t>しかし、だからこそ中長期の展望が必要と考えます。</a:t>
            </a:r>
            <a:endParaRPr kumimoji="1" lang="en-US" altLang="ja-JP" dirty="0" smtClean="0"/>
          </a:p>
          <a:p>
            <a:r>
              <a:rPr kumimoji="1" lang="ja-JP" altLang="en-US" dirty="0" smtClean="0"/>
              <a:t>小手先の転換（例えば　扱い商品の入れ替え）ではなく、全社的な価値観（例えば経営理念の共有・商品開発の思想の転換・販売から製造への転換）をも含んだ転換が求められるからです。</a:t>
            </a:r>
            <a:endParaRPr kumimoji="1" lang="en-US" altLang="ja-JP" dirty="0" smtClean="0"/>
          </a:p>
          <a:p>
            <a:r>
              <a:rPr kumimoji="1" lang="ja-JP" altLang="en-US" dirty="0" smtClean="0"/>
              <a:t>中長期の展望に基づいた計画の作成とその実行こそが、新たな独自性をつくっていきます。</a:t>
            </a:r>
            <a:endParaRPr kumimoji="1" lang="en-US" altLang="ja-JP" dirty="0" smtClean="0"/>
          </a:p>
          <a:p>
            <a:endParaRPr kumimoji="1" lang="en-US" altLang="ja-JP" dirty="0" smtClean="0"/>
          </a:p>
          <a:p>
            <a:r>
              <a:rPr kumimoji="1" lang="ja-JP" altLang="en-US" dirty="0" smtClean="0"/>
              <a:t>そうした時間のかかる活動を支えるのは社員一人ひとりの心であり、心に火を灯すのは希望です。</a:t>
            </a:r>
            <a:endParaRPr kumimoji="1" lang="en-US" altLang="ja-JP" dirty="0" smtClean="0"/>
          </a:p>
          <a:p>
            <a:r>
              <a:rPr kumimoji="1" lang="ja-JP" altLang="en-US" dirty="0" smtClean="0"/>
              <a:t>希望がなければ変化のための努力を続けられないのです。</a:t>
            </a:r>
            <a:endParaRPr kumimoji="1" lang="en-US" altLang="ja-JP" dirty="0" smtClean="0"/>
          </a:p>
          <a:p>
            <a:r>
              <a:rPr kumimoji="1" lang="ja-JP" altLang="en-US" dirty="0" smtClean="0"/>
              <a:t>希望をもって日々を過ごすのか？</a:t>
            </a:r>
            <a:endParaRPr kumimoji="1" lang="en-US" altLang="ja-JP" dirty="0" smtClean="0"/>
          </a:p>
          <a:p>
            <a:r>
              <a:rPr kumimoji="1" lang="ja-JP" altLang="en-US" dirty="0" smtClean="0"/>
              <a:t>言われるままに指示をこなす日々を過ごすのか？大きな違いがあるはずです。</a:t>
            </a:r>
            <a:endParaRPr kumimoji="1" lang="en-US" altLang="ja-JP" dirty="0" smtClean="0"/>
          </a:p>
          <a:p>
            <a:r>
              <a:rPr kumimoji="1" lang="ja-JP" altLang="en-US" dirty="0" smtClean="0"/>
              <a:t>このことは社員だけでなく経営者にとっても同じことです。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FDA5468-3AEC-47A4-A86A-ADF7C055F667}" type="slidenum">
              <a:rPr kumimoji="1" lang="ja-JP" altLang="en-US" smtClean="0"/>
              <a:pPr/>
              <a:t>5</a:t>
            </a:fld>
            <a:endParaRPr kumimoji="1" lang="ja-JP" altLang="en-US" dirty="0"/>
          </a:p>
        </p:txBody>
      </p:sp>
    </p:spTree>
    <p:extLst>
      <p:ext uri="{BB962C8B-B14F-4D97-AF65-F5344CB8AC3E}">
        <p14:creationId xmlns:p14="http://schemas.microsoft.com/office/powerpoint/2010/main" val="440532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中期経営計画は、将来予測と自社の対応の関係を示しています。「うまく対応できて</a:t>
            </a:r>
            <a:r>
              <a:rPr kumimoji="1" lang="ja-JP" altLang="en-US" dirty="0" err="1" smtClean="0"/>
              <a:t>いるあろう</a:t>
            </a:r>
            <a:r>
              <a:rPr kumimoji="1" lang="ja-JP" altLang="en-US" dirty="0" smtClean="0"/>
              <a:t>未来像」を目標として作成することになります。</a:t>
            </a:r>
            <a:endParaRPr kumimoji="1" lang="en-US" altLang="ja-JP" dirty="0" smtClean="0"/>
          </a:p>
          <a:p>
            <a:r>
              <a:rPr kumimoji="1" lang="ja-JP" altLang="en-US" dirty="0" smtClean="0"/>
              <a:t>将来予測は、不確定要素が多いため、明瞭には設定できません。いくつかの要素を仮定することになります。したがって、自社の対応も詳細な計画は作成できません。段階的な対応や自社の変化の道筋を示すことになります。</a:t>
            </a:r>
            <a:endParaRPr kumimoji="1" lang="en-US" altLang="ja-JP" dirty="0" smtClean="0"/>
          </a:p>
          <a:p>
            <a:r>
              <a:rPr kumimoji="1" lang="ja-JP" altLang="en-US" dirty="0" smtClean="0"/>
              <a:t>とはいえおおまかな計画であっても、「無計画」に比べればはるかに無駄が少なくなりますし、迷いも減少します。あらかじめ計画することで、仮定した条件の変化や誤りにも早めに対応できるようになり、経営はより「容易」になることでしょう。こういった部分が「経営者の精神安定剤」的な効果です。</a:t>
            </a:r>
            <a:endParaRPr kumimoji="1" lang="en-US" altLang="ja-JP" dirty="0" smtClean="0"/>
          </a:p>
          <a:p>
            <a:r>
              <a:rPr kumimoji="1" lang="ja-JP" altLang="en-US" dirty="0" smtClean="0"/>
              <a:t>（Ｐ９のコラム参照）</a:t>
            </a:r>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FDA5468-3AEC-47A4-A86A-ADF7C055F667}" type="slidenum">
              <a:rPr kumimoji="1" lang="ja-JP" altLang="en-US" smtClean="0"/>
              <a:pPr/>
              <a:t>6</a:t>
            </a:fld>
            <a:endParaRPr kumimoji="1" lang="ja-JP" altLang="en-US"/>
          </a:p>
        </p:txBody>
      </p:sp>
    </p:spTree>
    <p:extLst>
      <p:ext uri="{BB962C8B-B14F-4D97-AF65-F5344CB8AC3E}">
        <p14:creationId xmlns:p14="http://schemas.microsoft.com/office/powerpoint/2010/main" val="1119762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この講座を通じ、経営計画の重要性に気づいたなら、すぐに計画立案をはじめましょう。</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FDA5468-3AEC-47A4-A86A-ADF7C055F667}" type="slidenum">
              <a:rPr kumimoji="1" lang="ja-JP" altLang="en-US" smtClean="0"/>
              <a:pPr/>
              <a:t>7</a:t>
            </a:fld>
            <a:endParaRPr kumimoji="1" lang="ja-JP" altLang="en-US"/>
          </a:p>
        </p:txBody>
      </p:sp>
    </p:spTree>
    <p:extLst>
      <p:ext uri="{BB962C8B-B14F-4D97-AF65-F5344CB8AC3E}">
        <p14:creationId xmlns:p14="http://schemas.microsoft.com/office/powerpoint/2010/main" val="4262038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ここからは、</a:t>
            </a:r>
            <a:r>
              <a:rPr kumimoji="1" lang="en-US" altLang="ja-JP" dirty="0" smtClean="0"/>
              <a:t>5</a:t>
            </a:r>
            <a:r>
              <a:rPr kumimoji="1" lang="ja-JP" altLang="en-US" dirty="0" smtClean="0"/>
              <a:t>カ年経営計画作成をもう少し具体的に考えていきます。</a:t>
            </a:r>
            <a:endParaRPr kumimoji="1" lang="en-US" altLang="ja-JP" dirty="0" smtClean="0"/>
          </a:p>
          <a:p>
            <a:endParaRPr kumimoji="1" lang="en-US" altLang="ja-JP" dirty="0" smtClean="0"/>
          </a:p>
          <a:p>
            <a:r>
              <a:rPr kumimoji="1" lang="en-US" altLang="ja-JP" dirty="0" smtClean="0"/>
              <a:t>5</a:t>
            </a:r>
            <a:r>
              <a:rPr kumimoji="1" lang="ja-JP" altLang="en-US" dirty="0" smtClean="0"/>
              <a:t>カ年の計画をつくる、ということは、</a:t>
            </a:r>
            <a:r>
              <a:rPr kumimoji="1" lang="en-US" altLang="ja-JP" dirty="0" smtClean="0"/>
              <a:t>5</a:t>
            </a:r>
            <a:r>
              <a:rPr kumimoji="1" lang="ja-JP" altLang="en-US" dirty="0" smtClean="0"/>
              <a:t>年後の顧客に対しても、</a:t>
            </a:r>
            <a:r>
              <a:rPr kumimoji="1" lang="en-US" altLang="ja-JP" dirty="0" smtClean="0"/>
              <a:t>5</a:t>
            </a:r>
            <a:r>
              <a:rPr kumimoji="1" lang="ja-JP" altLang="en-US" dirty="0" smtClean="0"/>
              <a:t>年後の自社がちゃんと選ばれているようにしたいわけです。</a:t>
            </a:r>
            <a:endParaRPr kumimoji="1" lang="en-US" altLang="ja-JP" dirty="0" smtClean="0"/>
          </a:p>
          <a:p>
            <a:r>
              <a:rPr kumimoji="1" lang="en-US" altLang="ja-JP" dirty="0" smtClean="0"/>
              <a:t>5</a:t>
            </a:r>
            <a:r>
              <a:rPr kumimoji="1" lang="ja-JP" altLang="en-US" dirty="0" smtClean="0"/>
              <a:t>年後だけでなく、</a:t>
            </a:r>
            <a:r>
              <a:rPr kumimoji="1" lang="en-US" altLang="ja-JP" dirty="0" smtClean="0"/>
              <a:t>5</a:t>
            </a:r>
            <a:r>
              <a:rPr kumimoji="1" lang="ja-JP" altLang="en-US" dirty="0" smtClean="0"/>
              <a:t>年ずっと選ばれることが理想ですね。</a:t>
            </a:r>
            <a:endParaRPr kumimoji="1" lang="en-US" altLang="ja-JP" dirty="0" smtClean="0"/>
          </a:p>
          <a:p>
            <a:endParaRPr kumimoji="1" lang="en-US" altLang="ja-JP" dirty="0" smtClean="0"/>
          </a:p>
          <a:p>
            <a:r>
              <a:rPr kumimoji="1" lang="ja-JP" altLang="en-US" dirty="0" smtClean="0"/>
              <a:t>（１）のわが社の存在意義　（２）どこに向かおうとしているのか</a:t>
            </a:r>
            <a:endParaRPr kumimoji="1" lang="en-US" altLang="ja-JP" dirty="0" smtClean="0"/>
          </a:p>
          <a:p>
            <a:r>
              <a:rPr kumimoji="1" lang="ja-JP" altLang="en-US" dirty="0" smtClean="0"/>
              <a:t>は、顧客の変化の予測そのものです。経営者は現場に出て、顧客を直接観察して未来像を予測しなければなりません。</a:t>
            </a:r>
            <a:endParaRPr kumimoji="1" lang="en-US" altLang="ja-JP" dirty="0" smtClean="0"/>
          </a:p>
          <a:p>
            <a:endParaRPr kumimoji="1" lang="en-US" altLang="ja-JP" dirty="0" smtClean="0"/>
          </a:p>
          <a:p>
            <a:r>
              <a:rPr kumimoji="1" lang="ja-JP" altLang="en-US" dirty="0" smtClean="0"/>
              <a:t>この予測をもとに対応を考えます。考えた対応の内容を（３）から（５）に示していきましょう。</a:t>
            </a:r>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FDA5468-3AEC-47A4-A86A-ADF7C055F667}" type="slidenum">
              <a:rPr kumimoji="1" lang="ja-JP" altLang="en-US" smtClean="0"/>
              <a:pPr/>
              <a:t>8</a:t>
            </a:fld>
            <a:endParaRPr kumimoji="1" lang="ja-JP" altLang="en-US"/>
          </a:p>
        </p:txBody>
      </p:sp>
    </p:spTree>
    <p:extLst>
      <p:ext uri="{BB962C8B-B14F-4D97-AF65-F5344CB8AC3E}">
        <p14:creationId xmlns:p14="http://schemas.microsoft.com/office/powerpoint/2010/main" val="887736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創業経営者や、創業間もない経営者の場合、経営理念はすぐには明文化できないかもしれません。</a:t>
            </a:r>
            <a:endParaRPr kumimoji="1" lang="en-US" altLang="ja-JP" dirty="0" smtClean="0"/>
          </a:p>
          <a:p>
            <a:r>
              <a:rPr kumimoji="1" lang="ja-JP" altLang="en-US" dirty="0" smtClean="0"/>
              <a:t>相応の期間を経てはじめて、「自分たちの成功の秘訣」、「成功に導く習慣」に気づくのではないでしょうか。</a:t>
            </a:r>
            <a:endParaRPr kumimoji="1" lang="en-US" altLang="ja-JP" dirty="0" smtClean="0"/>
          </a:p>
          <a:p>
            <a:endParaRPr kumimoji="1" lang="en-US" altLang="ja-JP" dirty="0" smtClean="0"/>
          </a:p>
          <a:p>
            <a:r>
              <a:rPr kumimoji="1" lang="ja-JP" altLang="en-US" dirty="0" smtClean="0"/>
              <a:t>老舗の家訓なども、</a:t>
            </a:r>
            <a:r>
              <a:rPr kumimoji="1" lang="en-US" altLang="ja-JP" dirty="0" smtClean="0"/>
              <a:t>2</a:t>
            </a:r>
            <a:r>
              <a:rPr kumimoji="1" lang="ja-JP" altLang="en-US" dirty="0" smtClean="0"/>
              <a:t>代目以降の経営者が、「こうしたから、自分たちはうまくいったんだ」という学びを経験知として伝えているようです。</a:t>
            </a:r>
            <a:endParaRPr kumimoji="1" lang="en-US" altLang="ja-JP" dirty="0" smtClean="0"/>
          </a:p>
          <a:p>
            <a:endParaRPr kumimoji="1" lang="en-US" altLang="ja-JP" dirty="0" smtClean="0"/>
          </a:p>
          <a:p>
            <a:r>
              <a:rPr kumimoji="1" lang="ja-JP" altLang="en-US" dirty="0" smtClean="0"/>
              <a:t>さらに、日本人独特の価値観も経営理念に影響を与えます。</a:t>
            </a:r>
            <a:endParaRPr kumimoji="1" lang="en-US" altLang="ja-JP" dirty="0" smtClean="0"/>
          </a:p>
          <a:p>
            <a:r>
              <a:rPr kumimoji="1" lang="ja-JP" altLang="en-US" dirty="0" smtClean="0"/>
              <a:t>継続するもの、歴史あるものを敬う。</a:t>
            </a:r>
            <a:endParaRPr kumimoji="1" lang="en-US" altLang="ja-JP" dirty="0" smtClean="0"/>
          </a:p>
          <a:p>
            <a:r>
              <a:rPr kumimoji="1" lang="ja-JP" altLang="en-US" dirty="0" smtClean="0"/>
              <a:t>ものづくりを尊ぶ。</a:t>
            </a:r>
            <a:endParaRPr kumimoji="1" lang="en-US" altLang="ja-JP" dirty="0" smtClean="0"/>
          </a:p>
          <a:p>
            <a:r>
              <a:rPr kumimoji="1" lang="ja-JP" altLang="en-US" dirty="0" smtClean="0"/>
              <a:t>そういう我が国独自の価値観を内包することも大切ではないでしょうか。</a:t>
            </a:r>
            <a:endParaRPr kumimoji="1" lang="en-US" altLang="ja-JP" dirty="0" smtClean="0"/>
          </a:p>
          <a:p>
            <a:endParaRPr kumimoji="1" lang="en-US" altLang="ja-JP" dirty="0" smtClean="0"/>
          </a:p>
          <a:p>
            <a:r>
              <a:rPr kumimoji="1" lang="ja-JP" altLang="en-US" dirty="0" smtClean="0"/>
              <a:t>いずれにせよ、経営理念と、具体的に狙うビジョンとがわかりやすく一致するように計画を作成しましょう。</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FDA5468-3AEC-47A4-A86A-ADF7C055F667}" type="slidenum">
              <a:rPr kumimoji="1" lang="ja-JP" altLang="en-US" smtClean="0"/>
              <a:pPr/>
              <a:t>9</a:t>
            </a:fld>
            <a:endParaRPr kumimoji="1" lang="ja-JP" altLang="en-US"/>
          </a:p>
        </p:txBody>
      </p:sp>
    </p:spTree>
    <p:extLst>
      <p:ext uri="{BB962C8B-B14F-4D97-AF65-F5344CB8AC3E}">
        <p14:creationId xmlns:p14="http://schemas.microsoft.com/office/powerpoint/2010/main" val="239248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137E6024-24AF-4A7C-87B5-96397C6E0E0B}"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41B2265-80F7-416D-B126-10251DD68B66}" type="datetimeFigureOut">
              <a:rPr kumimoji="1" lang="ja-JP" altLang="en-US" smtClean="0"/>
              <a:t>2017/3/28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pPr>
              <a:defRPr/>
            </a:pPr>
            <a:fld id="{505B608F-3CBB-4BD4-9442-6172AD917C9C}" type="slidenum">
              <a:rPr lang="en-US" altLang="ja-JP" smtClean="0"/>
              <a:pPr>
                <a:defRPr/>
              </a:pPr>
              <a:t>‹#›</a:t>
            </a:fld>
            <a:endParaRPr lang="en-US" altLang="ja-JP" dirty="0"/>
          </a:p>
        </p:txBody>
      </p:sp>
    </p:spTree>
    <p:extLst>
      <p:ext uri="{BB962C8B-B14F-4D97-AF65-F5344CB8AC3E}">
        <p14:creationId xmlns:p14="http://schemas.microsoft.com/office/powerpoint/2010/main" val="41987596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41B2265-80F7-416D-B126-10251DD68B66}" type="datetimeFigureOut">
              <a:rPr kumimoji="1" lang="ja-JP" altLang="en-US" smtClean="0"/>
              <a:t>2017/3/28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pPr>
              <a:defRPr/>
            </a:pPr>
            <a:fld id="{505B608F-3CBB-4BD4-9442-6172AD917C9C}" type="slidenum">
              <a:rPr lang="en-US" altLang="ja-JP" smtClean="0"/>
              <a:pPr>
                <a:defRPr/>
              </a:pPr>
              <a:t>‹#›</a:t>
            </a:fld>
            <a:endParaRPr lang="en-US" altLang="ja-JP" dirty="0"/>
          </a:p>
        </p:txBody>
      </p:sp>
    </p:spTree>
    <p:extLst>
      <p:ext uri="{BB962C8B-B14F-4D97-AF65-F5344CB8AC3E}">
        <p14:creationId xmlns:p14="http://schemas.microsoft.com/office/powerpoint/2010/main" val="359440899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41B2265-80F7-416D-B126-10251DD68B66}" type="datetimeFigureOut">
              <a:rPr kumimoji="1" lang="ja-JP" altLang="en-US" smtClean="0"/>
              <a:t>2017/3/28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pPr>
              <a:defRPr/>
            </a:pPr>
            <a:fld id="{505B608F-3CBB-4BD4-9442-6172AD917C9C}" type="slidenum">
              <a:rPr lang="en-US" altLang="ja-JP" smtClean="0"/>
              <a:pPr>
                <a:defRPr/>
              </a:pPr>
              <a:t>‹#›</a:t>
            </a:fld>
            <a:endParaRPr lang="en-US" altLang="ja-JP" dirty="0"/>
          </a:p>
        </p:txBody>
      </p:sp>
    </p:spTree>
    <p:extLst>
      <p:ext uri="{BB962C8B-B14F-4D97-AF65-F5344CB8AC3E}">
        <p14:creationId xmlns:p14="http://schemas.microsoft.com/office/powerpoint/2010/main" val="369821953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B2265-80F7-416D-B126-10251DD68B66}" type="datetimeFigureOut">
              <a:rPr kumimoji="1" lang="ja-JP" altLang="en-US" smtClean="0"/>
              <a:t>2017/3/28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pPr>
              <a:defRPr/>
            </a:pPr>
            <a:fld id="{CD24DA90-155B-4102-B6C5-46E5157753E6}" type="slidenum">
              <a:rPr lang="en-US" altLang="ja-JP" smtClean="0"/>
              <a:pPr>
                <a:defRPr/>
              </a:pPr>
              <a:t>‹#›</a:t>
            </a:fld>
            <a:endParaRPr lang="en-US" altLang="ja-JP" dirty="0"/>
          </a:p>
        </p:txBody>
      </p:sp>
    </p:spTree>
    <p:extLst>
      <p:ext uri="{BB962C8B-B14F-4D97-AF65-F5344CB8AC3E}">
        <p14:creationId xmlns:p14="http://schemas.microsoft.com/office/powerpoint/2010/main" val="1062620240"/>
      </p:ext>
    </p:extLst>
  </p:cSld>
  <p:clrMapOvr>
    <a:masterClrMapping/>
  </p:clrMapOvr>
  <p:transition>
    <p:circl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41B2265-80F7-416D-B126-10251DD68B66}" type="datetimeFigureOut">
              <a:rPr kumimoji="1" lang="ja-JP" altLang="en-US" smtClean="0"/>
              <a:t>2017/3/28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pPr>
              <a:defRPr/>
            </a:pPr>
            <a:fld id="{505B608F-3CBB-4BD4-9442-6172AD917C9C}" type="slidenum">
              <a:rPr lang="en-US" altLang="ja-JP" smtClean="0"/>
              <a:pPr>
                <a:defRPr/>
              </a:pPr>
              <a:t>‹#›</a:t>
            </a:fld>
            <a:endParaRPr lang="en-US" altLang="ja-JP" dirty="0"/>
          </a:p>
        </p:txBody>
      </p:sp>
    </p:spTree>
    <p:extLst>
      <p:ext uri="{BB962C8B-B14F-4D97-AF65-F5344CB8AC3E}">
        <p14:creationId xmlns:p14="http://schemas.microsoft.com/office/powerpoint/2010/main" val="266129366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smtClean="0"/>
              <a:t>図を追加</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41B2265-80F7-416D-B126-10251DD68B66}" type="datetimeFigureOut">
              <a:rPr kumimoji="1" lang="ja-JP" altLang="en-US" smtClean="0"/>
              <a:t>2017/3/28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pPr>
              <a:defRPr/>
            </a:pPr>
            <a:fld id="{505B608F-3CBB-4BD4-9442-6172AD917C9C}" type="slidenum">
              <a:rPr lang="en-US" altLang="ja-JP" smtClean="0"/>
              <a:pPr>
                <a:defRPr/>
              </a:pPr>
              <a:t>‹#›</a:t>
            </a:fld>
            <a:endParaRPr lang="en-US" altLang="ja-JP" dirty="0"/>
          </a:p>
        </p:txBody>
      </p:sp>
    </p:spTree>
    <p:extLst>
      <p:ext uri="{BB962C8B-B14F-4D97-AF65-F5344CB8AC3E}">
        <p14:creationId xmlns:p14="http://schemas.microsoft.com/office/powerpoint/2010/main" val="280573785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smtClean="0"/>
              <a:pPr/>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05B608F-3CBB-4BD4-9442-6172AD917C9C}" type="slidenum">
              <a:rPr lang="en-US" altLang="ja-JP" smtClean="0"/>
              <a:pPr>
                <a:defRPr/>
              </a:pPr>
              <a:t>‹#›</a:t>
            </a:fld>
            <a:endParaRPr lang="en-US" altLang="ja-JP" dirty="0"/>
          </a:p>
        </p:txBody>
      </p:sp>
    </p:spTree>
    <p:extLst>
      <p:ext uri="{BB962C8B-B14F-4D97-AF65-F5344CB8AC3E}">
        <p14:creationId xmlns:p14="http://schemas.microsoft.com/office/powerpoint/2010/main" val="3763410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smtClean="0"/>
              <a:pPr/>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05B608F-3CBB-4BD4-9442-6172AD917C9C}" type="slidenum">
              <a:rPr lang="en-US" altLang="ja-JP" smtClean="0"/>
              <a:pPr>
                <a:defRPr/>
              </a:pPr>
              <a:t>‹#›</a:t>
            </a:fld>
            <a:endParaRPr lang="en-US" altLang="ja-JP" dirty="0"/>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717603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smtClean="0"/>
              <a:pPr/>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05B608F-3CBB-4BD4-9442-6172AD917C9C}" type="slidenum">
              <a:rPr lang="en-US" altLang="ja-JP" smtClean="0"/>
              <a:pPr>
                <a:defRPr/>
              </a:pPr>
              <a:t>‹#›</a:t>
            </a:fld>
            <a:endParaRPr lang="en-US" altLang="ja-JP" dirty="0"/>
          </a:p>
        </p:txBody>
      </p:sp>
    </p:spTree>
    <p:extLst>
      <p:ext uri="{BB962C8B-B14F-4D97-AF65-F5344CB8AC3E}">
        <p14:creationId xmlns:p14="http://schemas.microsoft.com/office/powerpoint/2010/main" val="26162866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smtClean="0"/>
              <a:pPr/>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05B608F-3CBB-4BD4-9442-6172AD917C9C}" type="slidenum">
              <a:rPr lang="en-US" altLang="ja-JP" smtClean="0"/>
              <a:pPr>
                <a:defRPr/>
              </a:pPr>
              <a:t>‹#›</a:t>
            </a:fld>
            <a:endParaRPr lang="en-US" altLang="ja-JP" dirty="0"/>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3306718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56"/>
            <a:ext cx="8915400" cy="5851525"/>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smtClean="0"/>
              <a:pPr/>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05B608F-3CBB-4BD4-9442-6172AD917C9C}" type="slidenum">
              <a:rPr lang="en-US" altLang="ja-JP" smtClean="0"/>
              <a:pPr>
                <a:defRPr/>
              </a:pPr>
              <a:t>‹#›</a:t>
            </a:fld>
            <a:endParaRPr lang="en-US" altLang="ja-JP" dirty="0"/>
          </a:p>
        </p:txBody>
      </p:sp>
    </p:spTree>
    <p:extLst>
      <p:ext uri="{BB962C8B-B14F-4D97-AF65-F5344CB8AC3E}">
        <p14:creationId xmlns:p14="http://schemas.microsoft.com/office/powerpoint/2010/main" val="224744290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41B2265-80F7-416D-B126-10251DD68B66}" type="datetimeFigureOut">
              <a:rPr kumimoji="1" lang="ja-JP" altLang="en-US" smtClean="0"/>
              <a:t>2017/3/28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pPr>
              <a:defRPr/>
            </a:pPr>
            <a:fld id="{505B608F-3CBB-4BD4-9442-6172AD917C9C}" type="slidenum">
              <a:rPr lang="en-US" altLang="ja-JP" smtClean="0"/>
              <a:pPr>
                <a:defRPr/>
              </a:pPr>
              <a:t>‹#›</a:t>
            </a:fld>
            <a:endParaRPr lang="en-US" altLang="ja-JP" dirty="0"/>
          </a:p>
        </p:txBody>
      </p:sp>
    </p:spTree>
    <p:extLst>
      <p:ext uri="{BB962C8B-B14F-4D97-AF65-F5344CB8AC3E}">
        <p14:creationId xmlns:p14="http://schemas.microsoft.com/office/powerpoint/2010/main" val="59088176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41B2265-80F7-416D-B126-10251DD68B66}" type="datetimeFigureOut">
              <a:rPr kumimoji="1" lang="ja-JP" altLang="en-US" smtClean="0"/>
              <a:t>2017/3/28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pPr>
              <a:defRPr/>
            </a:pPr>
            <a:fld id="{505B608F-3CBB-4BD4-9442-6172AD917C9C}" type="slidenum">
              <a:rPr lang="en-US" altLang="ja-JP" smtClean="0"/>
              <a:pPr>
                <a:defRPr/>
              </a:pPr>
              <a:t>‹#›</a:t>
            </a:fld>
            <a:endParaRPr lang="en-US" altLang="ja-JP" dirty="0"/>
          </a:p>
        </p:txBody>
      </p:sp>
    </p:spTree>
    <p:extLst>
      <p:ext uri="{BB962C8B-B14F-4D97-AF65-F5344CB8AC3E}">
        <p14:creationId xmlns:p14="http://schemas.microsoft.com/office/powerpoint/2010/main" val="299616167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defRPr/>
            </a:lvl1pPr>
          </a:lstStyle>
          <a:p>
            <a:pPr>
              <a:defRPr/>
            </a:pPr>
            <a:fld id="{CD24DA90-155B-4102-B6C5-46E5157753E6}" type="slidenum">
              <a:rPr lang="en-US" altLang="ja-JP"/>
              <a:pPr>
                <a:defRPr/>
              </a:pPr>
              <a:t>‹#›</a:t>
            </a:fld>
            <a:endParaRPr lang="en-US" altLang="ja-JP" dirty="0"/>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95303" y="1600206"/>
            <a:ext cx="4381501"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9199" y="1600200"/>
            <a:ext cx="4381501" cy="2185988"/>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29199" y="3938606"/>
            <a:ext cx="4381501" cy="2187575"/>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sldNum" sz="quarter" idx="10"/>
          </p:nvPr>
        </p:nvSpPr>
        <p:spPr>
          <a:ln/>
        </p:spPr>
        <p:txBody>
          <a:bodyPr/>
          <a:lstStyle>
            <a:lvl1pPr>
              <a:defRPr/>
            </a:lvl1pPr>
          </a:lstStyle>
          <a:p>
            <a:pPr>
              <a:defRPr/>
            </a:pPr>
            <a:fld id="{AADAA5EF-B48A-4B34-B4B7-36A5D2A3CEAC}" type="slidenum">
              <a:rPr lang="en-US" altLang="ja-JP"/>
              <a:pPr>
                <a:defRPr/>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0"/>
            <a:ext cx="8420100" cy="1470025"/>
          </a:xfrm>
          <a:prstGeom prst="rect">
            <a:avLst/>
          </a:prstGeo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a:xfrm>
            <a:off x="495300" y="6356365"/>
            <a:ext cx="23114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384550" y="6356365"/>
            <a:ext cx="31369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82B7E639-A333-4E32-9FD3-32308C253470}"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kumimoji="1" lang="ja-JP" altLang="en-US" smtClean="0"/>
              <a:t>マスタ タイトルの書式設定</a:t>
            </a:r>
            <a:endParaRPr kumimoji="1" lang="ja-JP" altLang="en-US"/>
          </a:p>
        </p:txBody>
      </p:sp>
      <p:sp>
        <p:nvSpPr>
          <p:cNvPr id="3" name="スライド番号プレースホルダ 2"/>
          <p:cNvSpPr>
            <a:spLocks noGrp="1"/>
          </p:cNvSpPr>
          <p:nvPr>
            <p:ph type="sldNum" sz="quarter" idx="10"/>
          </p:nvPr>
        </p:nvSpPr>
        <p:spPr/>
        <p:txBody>
          <a:bodyPr/>
          <a:lstStyle/>
          <a:p>
            <a:pPr>
              <a:defRPr/>
            </a:pPr>
            <a:fld id="{505B608F-3CBB-4BD4-9442-6172AD917C9C}" type="slidenum">
              <a:rPr lang="en-US" altLang="ja-JP" smtClean="0"/>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9171" y="-8468"/>
            <a:ext cx="993395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1B2265-80F7-416D-B126-10251DD68B66}" type="datetimeFigureOut">
              <a:rPr kumimoji="1" lang="ja-JP" altLang="en-US" smtClean="0"/>
              <a:t>2017/3/28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pPr>
              <a:defRPr/>
            </a:pPr>
            <a:fld id="{505B608F-3CBB-4BD4-9442-6172AD917C9C}" type="slidenum">
              <a:rPr lang="en-US" altLang="ja-JP" smtClean="0"/>
              <a:pPr>
                <a:defRPr/>
              </a:pPr>
              <a:t>‹#›</a:t>
            </a:fld>
            <a:endParaRPr lang="en-US" altLang="ja-JP" dirty="0"/>
          </a:p>
        </p:txBody>
      </p:sp>
    </p:spTree>
    <p:extLst>
      <p:ext uri="{BB962C8B-B14F-4D97-AF65-F5344CB8AC3E}">
        <p14:creationId xmlns:p14="http://schemas.microsoft.com/office/powerpoint/2010/main" val="8693391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41B2265-80F7-416D-B126-10251DD68B66}" type="datetimeFigureOut">
              <a:rPr kumimoji="1" lang="ja-JP" altLang="en-US" smtClean="0"/>
              <a:t>2017/3/28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pPr>
              <a:defRPr/>
            </a:pPr>
            <a:fld id="{505B608F-3CBB-4BD4-9442-6172AD917C9C}" type="slidenum">
              <a:rPr lang="en-US" altLang="ja-JP" smtClean="0"/>
              <a:pPr>
                <a:defRPr/>
              </a:pPr>
              <a:t>‹#›</a:t>
            </a:fld>
            <a:endParaRPr lang="en-US" altLang="ja-JP" dirty="0"/>
          </a:p>
        </p:txBody>
      </p:sp>
    </p:spTree>
    <p:extLst>
      <p:ext uri="{BB962C8B-B14F-4D97-AF65-F5344CB8AC3E}">
        <p14:creationId xmlns:p14="http://schemas.microsoft.com/office/powerpoint/2010/main" val="392353833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41B2265-80F7-416D-B126-10251DD68B66}" type="datetimeFigureOut">
              <a:rPr kumimoji="1" lang="ja-JP" altLang="en-US" smtClean="0"/>
              <a:t>2017/3/28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pPr>
              <a:defRPr/>
            </a:pPr>
            <a:fld id="{505B608F-3CBB-4BD4-9442-6172AD917C9C}" type="slidenum">
              <a:rPr lang="en-US" altLang="ja-JP" smtClean="0"/>
              <a:pPr>
                <a:defRPr/>
              </a:pPr>
              <a:t>‹#›</a:t>
            </a:fld>
            <a:endParaRPr lang="en-US" altLang="ja-JP" dirty="0"/>
          </a:p>
        </p:txBody>
      </p:sp>
    </p:spTree>
    <p:extLst>
      <p:ext uri="{BB962C8B-B14F-4D97-AF65-F5344CB8AC3E}">
        <p14:creationId xmlns:p14="http://schemas.microsoft.com/office/powerpoint/2010/main" val="37237739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dkHorz">
          <a:fgClr>
            <a:schemeClr val="bg1"/>
          </a:fgClr>
          <a:bgClr>
            <a:srgbClr val="FFFFCC"/>
          </a:bgClr>
        </a:pattFill>
        <a:effectLst/>
      </p:bgPr>
    </p:bg>
    <p:spTree>
      <p:nvGrpSpPr>
        <p:cNvPr id="1" name=""/>
        <p:cNvGrpSpPr/>
        <p:nvPr/>
      </p:nvGrpSpPr>
      <p:grpSpPr>
        <a:xfrm>
          <a:off x="0" y="0"/>
          <a:ext cx="0" cy="0"/>
          <a:chOff x="0" y="0"/>
          <a:chExt cx="0" cy="0"/>
        </a:xfrm>
      </p:grpSpPr>
      <p:pic>
        <p:nvPicPr>
          <p:cNvPr id="5122" name="Picture 2" descr="TKC全国_log"/>
          <p:cNvPicPr>
            <a:picLocks noChangeAspect="1" noChangeArrowheads="1"/>
          </p:cNvPicPr>
          <p:nvPr/>
        </p:nvPicPr>
        <p:blipFill>
          <a:blip r:embed="rId8" cstate="print"/>
          <a:srcRect l="31342" t="20134" r="31610" b="19754"/>
          <a:stretch>
            <a:fillRect/>
          </a:stretch>
        </p:blipFill>
        <p:spPr bwMode="auto">
          <a:xfrm>
            <a:off x="273050" y="158762"/>
            <a:ext cx="712788" cy="817563"/>
          </a:xfrm>
          <a:prstGeom prst="rect">
            <a:avLst/>
          </a:prstGeom>
          <a:noFill/>
          <a:effectLst>
            <a:outerShdw dist="53882" dir="2700000" algn="ctr" rotWithShape="0">
              <a:srgbClr val="FFFFFF"/>
            </a:outerShdw>
          </a:effectLst>
        </p:spPr>
      </p:pic>
      <p:pic>
        <p:nvPicPr>
          <p:cNvPr id="1027" name="Picture 3" descr="bars1132"/>
          <p:cNvPicPr>
            <a:picLocks noChangeAspect="1" noChangeArrowheads="1"/>
          </p:cNvPicPr>
          <p:nvPr/>
        </p:nvPicPr>
        <p:blipFill>
          <a:blip r:embed="rId9" cstate="print"/>
          <a:srcRect/>
          <a:stretch>
            <a:fillRect/>
          </a:stretch>
        </p:blipFill>
        <p:spPr bwMode="auto">
          <a:xfrm>
            <a:off x="252419" y="1020775"/>
            <a:ext cx="9401175" cy="66675"/>
          </a:xfrm>
          <a:prstGeom prst="rect">
            <a:avLst/>
          </a:prstGeom>
          <a:noFill/>
          <a:ln w="9525">
            <a:noFill/>
            <a:miter lim="800000"/>
            <a:headEnd/>
            <a:tailEnd/>
          </a:ln>
        </p:spPr>
      </p:pic>
      <p:sp>
        <p:nvSpPr>
          <p:cNvPr id="5124" name="Rectangle 4"/>
          <p:cNvSpPr>
            <a:spLocks noGrp="1" noChangeArrowheads="1"/>
          </p:cNvSpPr>
          <p:nvPr>
            <p:ph type="sldNum" sz="quarter" idx="4"/>
          </p:nvPr>
        </p:nvSpPr>
        <p:spPr bwMode="auto">
          <a:xfrm>
            <a:off x="7527925" y="65881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b="0">
                <a:solidFill>
                  <a:schemeClr val="tx1"/>
                </a:solidFill>
                <a:latin typeface="Times New Roman" pitchFamily="18" charset="0"/>
                <a:ea typeface="+mn-ea"/>
              </a:defRPr>
            </a:lvl1pPr>
          </a:lstStyle>
          <a:p>
            <a:pPr>
              <a:defRPr/>
            </a:pPr>
            <a:fld id="{505B608F-3CBB-4BD4-9442-6172AD917C9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ea typeface="+mn-ea"/>
        </a:defRPr>
      </a:lvl2pPr>
      <a:lvl3pPr marL="1143000" indent="-228600" algn="l" rtl="0" eaLnBrk="0" fontAlgn="base" hangingPunct="0">
        <a:spcBef>
          <a:spcPct val="20000"/>
        </a:spcBef>
        <a:spcAft>
          <a:spcPct val="0"/>
        </a:spcAft>
        <a:buChar char="•"/>
        <a:defRPr kumimoji="1">
          <a:solidFill>
            <a:schemeClr val="tx1"/>
          </a:solidFill>
          <a:latin typeface="+mn-lt"/>
          <a:ea typeface="+mn-ea"/>
        </a:defRPr>
      </a:lvl3pPr>
      <a:lvl4pPr marL="1600200" indent="-228600" algn="l" rtl="0" eaLnBrk="0" fontAlgn="base" hangingPunct="0">
        <a:spcBef>
          <a:spcPct val="20000"/>
        </a:spcBef>
        <a:spcAft>
          <a:spcPct val="0"/>
        </a:spcAft>
        <a:buChar char="–"/>
        <a:defRPr kumimoji="1" sz="1600">
          <a:solidFill>
            <a:schemeClr val="tx1"/>
          </a:solidFill>
          <a:latin typeface="+mn-lt"/>
          <a:ea typeface="+mn-ea"/>
        </a:defRPr>
      </a:lvl4pPr>
      <a:lvl5pPr marL="2057400" indent="-228600" algn="l" rtl="0" eaLnBrk="0" fontAlgn="base" hangingPunct="0">
        <a:spcBef>
          <a:spcPct val="20000"/>
        </a:spcBef>
        <a:spcAft>
          <a:spcPct val="0"/>
        </a:spcAft>
        <a:buChar char="»"/>
        <a:defRPr kumimoji="1" sz="1600">
          <a:solidFill>
            <a:schemeClr val="tx1"/>
          </a:solidFill>
          <a:latin typeface="+mn-lt"/>
          <a:ea typeface="+mn-ea"/>
        </a:defRPr>
      </a:lvl5pPr>
      <a:lvl6pPr marL="2514600" indent="-228600" algn="l" rtl="0" fontAlgn="base">
        <a:spcBef>
          <a:spcPct val="20000"/>
        </a:spcBef>
        <a:spcAft>
          <a:spcPct val="0"/>
        </a:spcAft>
        <a:buChar char="»"/>
        <a:defRPr kumimoji="1" sz="1600">
          <a:solidFill>
            <a:schemeClr val="tx1"/>
          </a:solidFill>
          <a:latin typeface="+mn-lt"/>
          <a:ea typeface="+mn-ea"/>
        </a:defRPr>
      </a:lvl6pPr>
      <a:lvl7pPr marL="2971800" indent="-228600" algn="l" rtl="0" fontAlgn="base">
        <a:spcBef>
          <a:spcPct val="20000"/>
        </a:spcBef>
        <a:spcAft>
          <a:spcPct val="0"/>
        </a:spcAft>
        <a:buChar char="»"/>
        <a:defRPr kumimoji="1" sz="1600">
          <a:solidFill>
            <a:schemeClr val="tx1"/>
          </a:solidFill>
          <a:latin typeface="+mn-lt"/>
          <a:ea typeface="+mn-ea"/>
        </a:defRPr>
      </a:lvl7pPr>
      <a:lvl8pPr marL="3429000" indent="-228600" algn="l" rtl="0" fontAlgn="base">
        <a:spcBef>
          <a:spcPct val="20000"/>
        </a:spcBef>
        <a:spcAft>
          <a:spcPct val="0"/>
        </a:spcAft>
        <a:buChar char="»"/>
        <a:defRPr kumimoji="1" sz="1600">
          <a:solidFill>
            <a:schemeClr val="tx1"/>
          </a:solidFill>
          <a:latin typeface="+mn-lt"/>
          <a:ea typeface="+mn-ea"/>
        </a:defRPr>
      </a:lvl8pPr>
      <a:lvl9pPr marL="3886200" indent="-228600" algn="l" rtl="0" fontAlgn="base">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395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3/28/2017</a:t>
            </a:fld>
            <a:endParaRPr lang="en-US" dirty="0"/>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505B608F-3CBB-4BD4-9442-6172AD917C9C}" type="slidenum">
              <a:rPr lang="en-US" altLang="ja-JP" smtClean="0"/>
              <a:pPr>
                <a:defRPr/>
              </a:pPr>
              <a:t>‹#›</a:t>
            </a:fld>
            <a:endParaRPr lang="en-US" altLang="ja-JP" dirty="0"/>
          </a:p>
        </p:txBody>
      </p:sp>
    </p:spTree>
    <p:extLst>
      <p:ext uri="{BB962C8B-B14F-4D97-AF65-F5344CB8AC3E}">
        <p14:creationId xmlns:p14="http://schemas.microsoft.com/office/powerpoint/2010/main" val="264852840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92761" y="1124744"/>
            <a:ext cx="7176375" cy="2654414"/>
          </a:xfrm>
        </p:spPr>
        <p:txBody>
          <a:bodyPr/>
          <a:lstStyle/>
          <a:p>
            <a:pPr algn="l"/>
            <a:r>
              <a:rPr kumimoji="1" lang="ja-JP" altLang="en-US" b="1" dirty="0" smtClean="0">
                <a:solidFill>
                  <a:srgbClr val="00B050"/>
                </a:solidFill>
              </a:rPr>
              <a:t>中期経営計画の策定</a:t>
            </a:r>
            <a:br>
              <a:rPr kumimoji="1" lang="ja-JP" altLang="en-US" b="1" dirty="0" smtClean="0">
                <a:solidFill>
                  <a:srgbClr val="00B050"/>
                </a:solidFill>
              </a:rPr>
            </a:br>
            <a:r>
              <a:rPr lang="ja-JP" altLang="en-US" b="1" dirty="0">
                <a:solidFill>
                  <a:srgbClr val="00B050"/>
                </a:solidFill>
              </a:rPr>
              <a:t>　</a:t>
            </a:r>
            <a:r>
              <a:rPr lang="ja-JP" altLang="en-US" b="1" dirty="0" smtClean="0">
                <a:solidFill>
                  <a:srgbClr val="00B050"/>
                </a:solidFill>
              </a:rPr>
              <a:t>　　　　　</a:t>
            </a:r>
            <a:r>
              <a:rPr kumimoji="1" lang="ja-JP" altLang="en-US" b="1" dirty="0" smtClean="0">
                <a:solidFill>
                  <a:srgbClr val="00B050"/>
                </a:solidFill>
              </a:rPr>
              <a:t>ポイント</a:t>
            </a:r>
            <a:endParaRPr kumimoji="1" lang="ja-JP" altLang="en-US" b="1" dirty="0">
              <a:solidFill>
                <a:srgbClr val="00B050"/>
              </a:solidFill>
            </a:endParaRPr>
          </a:p>
        </p:txBody>
      </p:sp>
      <p:sp>
        <p:nvSpPr>
          <p:cNvPr id="3" name="サブタイトル 2"/>
          <p:cNvSpPr>
            <a:spLocks noGrp="1"/>
          </p:cNvSpPr>
          <p:nvPr>
            <p:ph type="subTitle" idx="1"/>
          </p:nvPr>
        </p:nvSpPr>
        <p:spPr>
          <a:xfrm>
            <a:off x="1224810" y="5085184"/>
            <a:ext cx="6312279" cy="1096899"/>
          </a:xfrm>
        </p:spPr>
        <p:txBody>
          <a:bodyPr/>
          <a:lstStyle/>
          <a:p>
            <a:pPr algn="l"/>
            <a:r>
              <a:rPr kumimoji="1" lang="ja-JP" altLang="en-US" dirty="0" smtClean="0"/>
              <a:t>一般社団法人　中小企業財務・総務コンサルタント協会</a:t>
            </a:r>
          </a:p>
          <a:p>
            <a:pPr algn="l"/>
            <a:r>
              <a:rPr lang="ja-JP" altLang="en-US" dirty="0"/>
              <a:t>　</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82B7E639-A333-4E32-9FD3-32308C253470}" type="slidenum">
              <a:rPr kumimoji="1" lang="ja-JP" altLang="en-US" smtClean="0"/>
              <a:pPr/>
              <a:t>10</a:t>
            </a:fld>
            <a:endParaRPr kumimoji="1" lang="ja-JP" altLang="en-US"/>
          </a:p>
        </p:txBody>
      </p:sp>
      <p:sp>
        <p:nvSpPr>
          <p:cNvPr id="5" name="テキスト ボックス 4"/>
          <p:cNvSpPr txBox="1"/>
          <p:nvPr/>
        </p:nvSpPr>
        <p:spPr>
          <a:xfrm>
            <a:off x="972108" y="404664"/>
            <a:ext cx="6696744" cy="1077218"/>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sz="3200" b="1" dirty="0">
                <a:ln>
                  <a:solidFill>
                    <a:schemeClr val="tx1"/>
                  </a:solidFill>
                </a:ln>
                <a:solidFill>
                  <a:schemeClr val="bg1"/>
                </a:solidFill>
                <a:effectLst>
                  <a:outerShdw blurRad="50800" dist="38100" dir="2700000" algn="tl" rotWithShape="0">
                    <a:prstClr val="black">
                      <a:alpha val="40000"/>
                    </a:prstClr>
                  </a:outerShdw>
                </a:effectLst>
              </a:rPr>
              <a:t>Ⅱ</a:t>
            </a:r>
            <a:r>
              <a:rPr lang="ja-JP" altLang="en-US" sz="3200" b="1" dirty="0">
                <a:ln>
                  <a:solidFill>
                    <a:schemeClr val="tx1"/>
                  </a:solidFill>
                </a:ln>
                <a:solidFill>
                  <a:schemeClr val="bg1"/>
                </a:solidFill>
                <a:effectLst>
                  <a:outerShdw blurRad="50800" dist="38100" dir="2700000" algn="tl" rotWithShape="0">
                    <a:prstClr val="black">
                      <a:alpha val="40000"/>
                    </a:prstClr>
                  </a:outerShdw>
                </a:effectLst>
              </a:rPr>
              <a:t>　経営計画の</a:t>
            </a:r>
            <a:r>
              <a:rPr lang="ja-JP" altLang="en-US" sz="3200" b="1" dirty="0" smtClean="0">
                <a:ln>
                  <a:solidFill>
                    <a:schemeClr val="tx1"/>
                  </a:solidFill>
                </a:ln>
                <a:solidFill>
                  <a:schemeClr val="bg1"/>
                </a:solidFill>
                <a:effectLst>
                  <a:outerShdw blurRad="50800" dist="38100" dir="2700000" algn="tl" rotWithShape="0">
                    <a:prstClr val="black">
                      <a:alpha val="40000"/>
                    </a:prstClr>
                  </a:outerShdw>
                </a:effectLst>
              </a:rPr>
              <a:t>立て方</a:t>
            </a:r>
            <a:endParaRPr kumimoji="1" lang="ja-JP" altLang="en-US" sz="3200" b="1" spc="50" dirty="0" smtClean="0">
              <a:ln w="11430"/>
              <a:solidFill>
                <a:srgbClr val="C30D23"/>
              </a:solidFill>
              <a:effectLst>
                <a:outerShdw blurRad="76200" dist="50800" dir="5400000" algn="tl" rotWithShape="0">
                  <a:srgbClr val="000000">
                    <a:alpha val="65000"/>
                  </a:srgbClr>
                </a:outerShdw>
              </a:effectLst>
            </a:endParaRPr>
          </a:p>
          <a:p>
            <a:r>
              <a:rPr kumimoji="1" lang="ja-JP" altLang="en-US" sz="3200" b="1" spc="50" dirty="0" smtClean="0">
                <a:ln w="11430"/>
                <a:solidFill>
                  <a:srgbClr val="C30D23"/>
                </a:solidFill>
                <a:effectLst>
                  <a:outerShdw blurRad="76200" dist="50800" dir="5400000" algn="tl" rotWithShape="0">
                    <a:srgbClr val="000000">
                      <a:alpha val="65000"/>
                    </a:srgbClr>
                  </a:outerShdw>
                </a:effectLst>
              </a:rPr>
              <a:t>　４．実績数値の確認</a:t>
            </a:r>
            <a:endParaRPr kumimoji="1" lang="ja-JP" altLang="en-US" sz="3200" b="1" spc="50" dirty="0">
              <a:ln w="11430"/>
              <a:solidFill>
                <a:srgbClr val="C30D23"/>
              </a:solidFill>
              <a:effectLst>
                <a:outerShdw blurRad="76200" dist="50800" dir="5400000" algn="tl" rotWithShape="0">
                  <a:srgbClr val="000000">
                    <a:alpha val="65000"/>
                  </a:srgbClr>
                </a:outerShdw>
              </a:effectLst>
            </a:endParaRPr>
          </a:p>
        </p:txBody>
      </p:sp>
      <p:sp>
        <p:nvSpPr>
          <p:cNvPr id="9" name="テキスト ボックス 8"/>
          <p:cNvSpPr txBox="1"/>
          <p:nvPr/>
        </p:nvSpPr>
        <p:spPr>
          <a:xfrm>
            <a:off x="704528" y="1640836"/>
            <a:ext cx="2592288" cy="461665"/>
          </a:xfrm>
          <a:prstGeom prst="rect">
            <a:avLst/>
          </a:prstGeom>
          <a:solidFill>
            <a:srgbClr val="00B050">
              <a:alpha val="40000"/>
            </a:srgbClr>
          </a:solidFill>
        </p:spPr>
        <p:txBody>
          <a:bodyPr wrap="square" rtlCol="0">
            <a:spAutoFit/>
          </a:bodyPr>
          <a:lstStyle/>
          <a:p>
            <a:r>
              <a:rPr kumimoji="1" lang="ja-JP" altLang="en-US" sz="2400" b="1" dirty="0" smtClean="0">
                <a:ln>
                  <a:solidFill>
                    <a:schemeClr val="bg1"/>
                  </a:solidFill>
                </a:ln>
                <a:effectLst>
                  <a:outerShdw blurRad="38100" dist="38100" dir="2700000" algn="tl">
                    <a:srgbClr val="000000">
                      <a:alpha val="43137"/>
                    </a:srgbClr>
                  </a:outerShdw>
                </a:effectLst>
              </a:rPr>
              <a:t>実績数値の確認</a:t>
            </a:r>
            <a:endParaRPr kumimoji="1" lang="ja-JP" altLang="en-US" sz="2400" b="1" dirty="0">
              <a:ln>
                <a:solidFill>
                  <a:schemeClr val="bg1"/>
                </a:solidFill>
              </a:ln>
              <a:effectLst>
                <a:outerShdw blurRad="38100" dist="38100" dir="2700000" algn="tl">
                  <a:srgbClr val="000000">
                    <a:alpha val="43137"/>
                  </a:srgbClr>
                </a:outerShdw>
              </a:effectLst>
            </a:endParaRPr>
          </a:p>
        </p:txBody>
      </p:sp>
      <p:sp>
        <p:nvSpPr>
          <p:cNvPr id="10" name="テキスト ボックス 9"/>
          <p:cNvSpPr txBox="1"/>
          <p:nvPr/>
        </p:nvSpPr>
        <p:spPr>
          <a:xfrm>
            <a:off x="1265040" y="2251197"/>
            <a:ext cx="8640960" cy="1569660"/>
          </a:xfrm>
          <a:prstGeom prst="rect">
            <a:avLst/>
          </a:prstGeom>
          <a:noFill/>
        </p:spPr>
        <p:txBody>
          <a:bodyPr wrap="square" rtlCol="0">
            <a:spAutoFit/>
          </a:bodyPr>
          <a:lstStyle/>
          <a:p>
            <a:pPr algn="just"/>
            <a:r>
              <a:rPr lang="ja-JP" altLang="en-US" sz="2400" b="1" dirty="0" smtClean="0">
                <a:ln w="0"/>
                <a:solidFill>
                  <a:schemeClr val="accent2">
                    <a:lumMod val="75000"/>
                  </a:schemeClr>
                </a:solidFill>
                <a:effectLst>
                  <a:outerShdw blurRad="38100" dist="25400" dir="5400000" algn="ctr" rotWithShape="0">
                    <a:srgbClr val="6E747A">
                      <a:alpha val="43000"/>
                    </a:srgbClr>
                  </a:outerShdw>
                </a:effectLst>
              </a:rPr>
              <a:t>経営計画の策定は、まず</a:t>
            </a:r>
            <a:r>
              <a:rPr lang="ja-JP" altLang="en-US" sz="2400" b="1" dirty="0">
                <a:ln w="0"/>
                <a:solidFill>
                  <a:schemeClr val="accent2">
                    <a:lumMod val="75000"/>
                  </a:schemeClr>
                </a:solidFill>
                <a:effectLst>
                  <a:outerShdw blurRad="38100" dist="25400" dir="5400000" algn="ctr" rotWithShape="0">
                    <a:srgbClr val="6E747A">
                      <a:alpha val="43000"/>
                    </a:srgbClr>
                  </a:outerShdw>
                </a:effectLst>
              </a:rPr>
              <a:t>実績数値を確認し</a:t>
            </a:r>
            <a:r>
              <a:rPr lang="ja-JP" altLang="en-US" sz="2400" b="1" dirty="0" err="1" smtClean="0">
                <a:ln w="0"/>
                <a:solidFill>
                  <a:schemeClr val="accent2">
                    <a:lumMod val="75000"/>
                  </a:schemeClr>
                </a:solidFill>
                <a:effectLst>
                  <a:outerShdw blurRad="38100" dist="25400" dir="5400000" algn="ctr" rotWithShape="0">
                    <a:srgbClr val="6E747A">
                      <a:alpha val="43000"/>
                    </a:srgbClr>
                  </a:outerShdw>
                </a:effectLst>
              </a:rPr>
              <a:t>ま</a:t>
            </a:r>
            <a:endParaRPr lang="ja-JP" altLang="en-US" sz="2400" b="1" dirty="0" smtClean="0">
              <a:ln w="0"/>
              <a:solidFill>
                <a:schemeClr val="accent2">
                  <a:lumMod val="75000"/>
                </a:schemeClr>
              </a:solidFill>
              <a:effectLst>
                <a:outerShdw blurRad="38100" dist="25400" dir="5400000" algn="ctr" rotWithShape="0">
                  <a:srgbClr val="6E747A">
                    <a:alpha val="43000"/>
                  </a:srgbClr>
                </a:outerShdw>
              </a:effectLst>
            </a:endParaRPr>
          </a:p>
          <a:p>
            <a:pPr algn="just"/>
            <a:r>
              <a:rPr lang="ja-JP" altLang="en-US" sz="2400" b="1" dirty="0" smtClean="0">
                <a:ln w="0"/>
                <a:solidFill>
                  <a:schemeClr val="accent2">
                    <a:lumMod val="75000"/>
                  </a:schemeClr>
                </a:solidFill>
                <a:effectLst>
                  <a:outerShdw blurRad="38100" dist="25400" dir="5400000" algn="ctr" rotWithShape="0">
                    <a:srgbClr val="6E747A">
                      <a:alpha val="43000"/>
                    </a:srgbClr>
                  </a:outerShdw>
                </a:effectLst>
              </a:rPr>
              <a:t>しょう</a:t>
            </a:r>
            <a:r>
              <a:rPr lang="ja-JP" altLang="en-US" sz="2400" b="1" dirty="0">
                <a:ln w="0"/>
                <a:solidFill>
                  <a:schemeClr val="accent2">
                    <a:lumMod val="75000"/>
                  </a:schemeClr>
                </a:solidFill>
                <a:effectLst>
                  <a:outerShdw blurRad="38100" dist="25400" dir="5400000" algn="ctr" rotWithShape="0">
                    <a:srgbClr val="6E747A">
                      <a:alpha val="43000"/>
                    </a:srgbClr>
                  </a:outerShdw>
                </a:effectLst>
              </a:rPr>
              <a:t>。過去１～</a:t>
            </a:r>
            <a:r>
              <a:rPr lang="ja-JP" altLang="en-US" sz="2400" b="1" dirty="0" smtClean="0">
                <a:ln w="0"/>
                <a:solidFill>
                  <a:schemeClr val="accent2">
                    <a:lumMod val="75000"/>
                  </a:schemeClr>
                </a:solidFill>
                <a:effectLst>
                  <a:outerShdw blurRad="38100" dist="25400" dir="5400000" algn="ctr" rotWithShape="0">
                    <a:srgbClr val="6E747A">
                      <a:alpha val="43000"/>
                    </a:srgbClr>
                  </a:outerShdw>
                </a:effectLst>
              </a:rPr>
              <a:t>３期分</a:t>
            </a:r>
            <a:r>
              <a:rPr lang="ja-JP" altLang="en-US" sz="2400" b="1" dirty="0">
                <a:ln w="0"/>
                <a:solidFill>
                  <a:schemeClr val="accent2">
                    <a:lumMod val="75000"/>
                  </a:schemeClr>
                </a:solidFill>
                <a:effectLst>
                  <a:outerShdw blurRad="38100" dist="25400" dir="5400000" algn="ctr" rotWithShape="0">
                    <a:srgbClr val="6E747A">
                      <a:alpha val="43000"/>
                    </a:srgbClr>
                  </a:outerShdw>
                </a:effectLst>
              </a:rPr>
              <a:t>程度の決算書等</a:t>
            </a:r>
            <a:r>
              <a:rPr lang="ja-JP" altLang="en-US" sz="2400" b="1" dirty="0" smtClean="0">
                <a:ln w="0"/>
                <a:solidFill>
                  <a:schemeClr val="accent2">
                    <a:lumMod val="75000"/>
                  </a:schemeClr>
                </a:solidFill>
                <a:effectLst>
                  <a:outerShdw blurRad="38100" dist="25400" dir="5400000" algn="ctr" rotWithShape="0">
                    <a:srgbClr val="6E747A">
                      <a:alpha val="43000"/>
                    </a:srgbClr>
                  </a:outerShdw>
                </a:effectLst>
              </a:rPr>
              <a:t>から</a:t>
            </a:r>
          </a:p>
          <a:p>
            <a:pPr algn="just"/>
            <a:r>
              <a:rPr lang="ja-JP" altLang="en-US" sz="2400" b="1" dirty="0" smtClean="0">
                <a:ln w="0"/>
                <a:solidFill>
                  <a:schemeClr val="accent2">
                    <a:lumMod val="75000"/>
                  </a:schemeClr>
                </a:solidFill>
                <a:effectLst>
                  <a:outerShdw blurRad="38100" dist="25400" dir="5400000" algn="ctr" rotWithShape="0">
                    <a:srgbClr val="6E747A">
                      <a:alpha val="43000"/>
                    </a:srgbClr>
                  </a:outerShdw>
                </a:effectLst>
              </a:rPr>
              <a:t>すう</a:t>
            </a:r>
            <a:r>
              <a:rPr lang="ja-JP" altLang="en-US" sz="2400" b="1" dirty="0">
                <a:ln w="0"/>
                <a:solidFill>
                  <a:schemeClr val="accent2">
                    <a:lumMod val="75000"/>
                  </a:schemeClr>
                </a:solidFill>
                <a:effectLst>
                  <a:outerShdw blurRad="38100" dist="25400" dir="5400000" algn="ctr" rotWithShape="0">
                    <a:srgbClr val="6E747A">
                      <a:alpha val="43000"/>
                    </a:srgbClr>
                  </a:outerShdw>
                </a:effectLst>
              </a:rPr>
              <a:t>勢と現状を確認します。</a:t>
            </a:r>
            <a:endParaRPr lang="en-US" altLang="ja-JP" sz="2400" b="1" dirty="0">
              <a:ln w="0"/>
              <a:solidFill>
                <a:schemeClr val="accent2">
                  <a:lumMod val="75000"/>
                </a:schemeClr>
              </a:solidFill>
              <a:effectLst>
                <a:outerShdw blurRad="38100" dist="25400" dir="5400000" algn="ctr" rotWithShape="0">
                  <a:srgbClr val="6E747A">
                    <a:alpha val="43000"/>
                  </a:srgbClr>
                </a:outerShdw>
              </a:effectLst>
            </a:endParaRP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　　</a:t>
            </a:r>
            <a:endParaRPr lang="en-US" altLang="ja-JP" sz="2400" b="1" spc="-100" dirty="0" smtClean="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059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Bottom)">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82B7E639-A333-4E32-9FD3-32308C253470}" type="slidenum">
              <a:rPr kumimoji="1" lang="ja-JP" altLang="en-US" smtClean="0"/>
              <a:pPr/>
              <a:t>11</a:t>
            </a:fld>
            <a:endParaRPr kumimoji="1" lang="ja-JP" altLang="en-US"/>
          </a:p>
        </p:txBody>
      </p:sp>
      <p:sp>
        <p:nvSpPr>
          <p:cNvPr id="5" name="テキスト ボックス 4"/>
          <p:cNvSpPr txBox="1"/>
          <p:nvPr/>
        </p:nvSpPr>
        <p:spPr>
          <a:xfrm>
            <a:off x="907164" y="472003"/>
            <a:ext cx="6048672" cy="584775"/>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3200" b="1" spc="50" dirty="0" smtClean="0">
                <a:ln w="11430"/>
                <a:solidFill>
                  <a:srgbClr val="C30D23"/>
                </a:solidFill>
                <a:effectLst>
                  <a:outerShdw blurRad="76200" dist="50800" dir="5400000" algn="tl" rotWithShape="0">
                    <a:srgbClr val="000000">
                      <a:alpha val="65000"/>
                    </a:srgbClr>
                  </a:outerShdw>
                </a:effectLst>
              </a:rPr>
              <a:t>　　５．売上高・限界利益計画</a:t>
            </a:r>
            <a:endParaRPr kumimoji="1" lang="ja-JP" altLang="en-US" sz="3200" b="1" spc="50" dirty="0">
              <a:ln w="11430"/>
              <a:solidFill>
                <a:srgbClr val="C30D23"/>
              </a:solidFill>
              <a:effectLst>
                <a:outerShdw blurRad="76200" dist="50800" dir="5400000" algn="tl" rotWithShape="0">
                  <a:srgbClr val="000000">
                    <a:alpha val="65000"/>
                  </a:srgbClr>
                </a:outerShdw>
              </a:effectLst>
            </a:endParaRPr>
          </a:p>
        </p:txBody>
      </p:sp>
      <p:sp>
        <p:nvSpPr>
          <p:cNvPr id="9" name="テキスト ボックス 8"/>
          <p:cNvSpPr txBox="1"/>
          <p:nvPr/>
        </p:nvSpPr>
        <p:spPr>
          <a:xfrm>
            <a:off x="488504" y="1391251"/>
            <a:ext cx="5983684" cy="461665"/>
          </a:xfrm>
          <a:prstGeom prst="rect">
            <a:avLst/>
          </a:prstGeom>
          <a:solidFill>
            <a:srgbClr val="00B050">
              <a:alpha val="40000"/>
            </a:srgbClr>
          </a:solidFill>
        </p:spPr>
        <p:txBody>
          <a:bodyPr wrap="square" rtlCol="0">
            <a:spAutoFit/>
          </a:bodyPr>
          <a:lstStyle/>
          <a:p>
            <a:r>
              <a:rPr lang="ja-JP" altLang="en-US" sz="2400" b="1" dirty="0">
                <a:ln>
                  <a:solidFill>
                    <a:schemeClr val="bg1"/>
                  </a:solidFill>
                </a:ln>
                <a:effectLst>
                  <a:outerShdw blurRad="38100" dist="38100" dir="2700000" algn="tl">
                    <a:srgbClr val="000000">
                      <a:alpha val="43137"/>
                    </a:srgbClr>
                  </a:outerShdw>
                </a:effectLst>
              </a:rPr>
              <a:t>　</a:t>
            </a:r>
            <a:r>
              <a:rPr kumimoji="1" lang="ja-JP" altLang="en-US" sz="2400" b="1" dirty="0" smtClean="0">
                <a:ln>
                  <a:solidFill>
                    <a:schemeClr val="bg1"/>
                  </a:solidFill>
                </a:ln>
                <a:effectLst>
                  <a:outerShdw blurRad="38100" dist="38100" dir="2700000" algn="tl">
                    <a:srgbClr val="000000">
                      <a:alpha val="43137"/>
                    </a:srgbClr>
                  </a:outerShdw>
                </a:effectLst>
              </a:rPr>
              <a:t>現状の数値が続いた場合どうなるか</a:t>
            </a:r>
            <a:endParaRPr kumimoji="1" lang="ja-JP" altLang="en-US" sz="2400" b="1" dirty="0">
              <a:ln>
                <a:solidFill>
                  <a:schemeClr val="bg1"/>
                </a:solidFill>
              </a:ln>
              <a:effectLst>
                <a:outerShdw blurRad="38100" dist="38100" dir="2700000" algn="tl">
                  <a:srgbClr val="000000">
                    <a:alpha val="43137"/>
                  </a:srgbClr>
                </a:outerShdw>
              </a:effectLst>
            </a:endParaRPr>
          </a:p>
        </p:txBody>
      </p:sp>
      <p:sp>
        <p:nvSpPr>
          <p:cNvPr id="10" name="テキスト ボックス 9"/>
          <p:cNvSpPr txBox="1"/>
          <p:nvPr/>
        </p:nvSpPr>
        <p:spPr>
          <a:xfrm>
            <a:off x="907164" y="2187389"/>
            <a:ext cx="8640960" cy="2677656"/>
          </a:xfrm>
          <a:prstGeom prst="rect">
            <a:avLst/>
          </a:prstGeom>
          <a:noFill/>
        </p:spPr>
        <p:txBody>
          <a:bodyPr wrap="square" rtlCol="0">
            <a:spAutoFit/>
          </a:bodyPr>
          <a:lstStyle/>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右肩上がりに伸びていくでしょうか、それとも</a:t>
            </a: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ずっと同じ数字をキープしていくでしょうか。</a:t>
            </a: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もしくはじりじりと数字が落ちていくでしょうか。</a:t>
            </a: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過去の推移から判断して５年間の数値を金額また</a:t>
            </a: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は前年比で予測してみましょう。</a:t>
            </a:r>
          </a:p>
          <a:p>
            <a:pPr algn="just"/>
            <a:endParaRPr lang="ja-JP" altLang="en-US" sz="2400" b="1" spc="-100" dirty="0" smtClean="0">
              <a:solidFill>
                <a:schemeClr val="accent2">
                  <a:lumMod val="75000"/>
                </a:schemeClr>
              </a:solidFill>
              <a:effectLst>
                <a:outerShdw blurRad="38100" dist="38100" dir="2700000" algn="tl">
                  <a:srgbClr val="000000">
                    <a:alpha val="43137"/>
                  </a:srgbClr>
                </a:outerShdw>
              </a:effectLst>
            </a:endParaRP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　　</a:t>
            </a:r>
            <a:endParaRPr lang="en-US" altLang="ja-JP" sz="2400" b="1" spc="-100" dirty="0" smtClean="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Bottom)">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82B7E639-A333-4E32-9FD3-32308C253470}" type="slidenum">
              <a:rPr kumimoji="1" lang="ja-JP" altLang="en-US" smtClean="0"/>
              <a:pPr/>
              <a:t>12</a:t>
            </a:fld>
            <a:endParaRPr kumimoji="1" lang="ja-JP" altLang="en-US" dirty="0"/>
          </a:p>
        </p:txBody>
      </p:sp>
      <p:sp>
        <p:nvSpPr>
          <p:cNvPr id="5" name="テキスト ボックス 4"/>
          <p:cNvSpPr txBox="1"/>
          <p:nvPr/>
        </p:nvSpPr>
        <p:spPr>
          <a:xfrm>
            <a:off x="1352600" y="476672"/>
            <a:ext cx="4176464" cy="584775"/>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3200" b="1" spc="50" dirty="0" smtClean="0">
                <a:ln w="11430"/>
                <a:solidFill>
                  <a:srgbClr val="C30D23"/>
                </a:solidFill>
                <a:effectLst>
                  <a:outerShdw blurRad="76200" dist="50800" dir="5400000" algn="tl" rotWithShape="0">
                    <a:srgbClr val="000000">
                      <a:alpha val="65000"/>
                    </a:srgbClr>
                  </a:outerShdw>
                </a:effectLst>
              </a:rPr>
              <a:t>６．人件費計画</a:t>
            </a:r>
            <a:endParaRPr kumimoji="1" lang="ja-JP" altLang="en-US" sz="3200" b="1" spc="50" dirty="0">
              <a:ln w="11430"/>
              <a:solidFill>
                <a:srgbClr val="C30D23"/>
              </a:solidFill>
              <a:effectLst>
                <a:outerShdw blurRad="76200" dist="50800" dir="5400000" algn="tl" rotWithShape="0">
                  <a:srgbClr val="000000">
                    <a:alpha val="65000"/>
                  </a:srgbClr>
                </a:outerShdw>
              </a:effectLst>
            </a:endParaRPr>
          </a:p>
        </p:txBody>
      </p:sp>
      <p:sp>
        <p:nvSpPr>
          <p:cNvPr id="9" name="テキスト ボックス 8"/>
          <p:cNvSpPr txBox="1"/>
          <p:nvPr/>
        </p:nvSpPr>
        <p:spPr>
          <a:xfrm>
            <a:off x="632520" y="1405266"/>
            <a:ext cx="3312368" cy="461665"/>
          </a:xfrm>
          <a:prstGeom prst="rect">
            <a:avLst/>
          </a:prstGeom>
          <a:solidFill>
            <a:srgbClr val="00B050">
              <a:alpha val="40000"/>
            </a:srgbClr>
          </a:solidFill>
        </p:spPr>
        <p:txBody>
          <a:bodyPr wrap="square" rtlCol="0">
            <a:spAutoFit/>
          </a:bodyPr>
          <a:lstStyle/>
          <a:p>
            <a:r>
              <a:rPr kumimoji="1" lang="ja-JP" altLang="en-US" sz="2400" b="1" dirty="0" smtClean="0">
                <a:ln>
                  <a:solidFill>
                    <a:schemeClr val="bg1"/>
                  </a:solidFill>
                </a:ln>
                <a:effectLst>
                  <a:outerShdw blurRad="38100" dist="38100" dir="2700000" algn="tl">
                    <a:srgbClr val="000000">
                      <a:alpha val="43137"/>
                    </a:srgbClr>
                  </a:outerShdw>
                </a:effectLst>
              </a:rPr>
              <a:t>人件費の見積もり方法</a:t>
            </a:r>
            <a:endParaRPr kumimoji="1" lang="ja-JP" altLang="en-US" sz="2400" b="1" dirty="0">
              <a:ln>
                <a:solidFill>
                  <a:schemeClr val="bg1"/>
                </a:solidFill>
              </a:ln>
              <a:effectLst>
                <a:outerShdw blurRad="38100" dist="38100" dir="2700000" algn="tl">
                  <a:srgbClr val="000000">
                    <a:alpha val="43137"/>
                  </a:srgbClr>
                </a:outerShdw>
              </a:effectLst>
            </a:endParaRPr>
          </a:p>
        </p:txBody>
      </p:sp>
      <p:sp>
        <p:nvSpPr>
          <p:cNvPr id="10" name="テキスト ボックス 9"/>
          <p:cNvSpPr txBox="1"/>
          <p:nvPr/>
        </p:nvSpPr>
        <p:spPr>
          <a:xfrm>
            <a:off x="20389" y="2186329"/>
            <a:ext cx="8640960" cy="2308324"/>
          </a:xfrm>
          <a:prstGeom prst="rect">
            <a:avLst/>
          </a:prstGeom>
          <a:noFill/>
        </p:spPr>
        <p:txBody>
          <a:bodyPr wrap="square" rtlCol="0">
            <a:spAutoFit/>
          </a:bodyPr>
          <a:lstStyle/>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　　</a:t>
            </a:r>
            <a:r>
              <a:rPr lang="en-US" altLang="ja-JP" sz="2400" b="1" spc="-100" dirty="0" smtClean="0">
                <a:solidFill>
                  <a:schemeClr val="accent2">
                    <a:lumMod val="75000"/>
                  </a:schemeClr>
                </a:solidFill>
                <a:effectLst>
                  <a:outerShdw blurRad="38100" dist="38100" dir="2700000" algn="tl">
                    <a:srgbClr val="000000">
                      <a:alpha val="43137"/>
                    </a:srgbClr>
                  </a:outerShdw>
                </a:effectLst>
              </a:rPr>
              <a:t>【</a:t>
            </a:r>
            <a:r>
              <a:rPr lang="ja-JP" altLang="en-US" sz="2400" b="1" spc="-100" dirty="0" smtClean="0">
                <a:solidFill>
                  <a:schemeClr val="accent2">
                    <a:lumMod val="75000"/>
                  </a:schemeClr>
                </a:solidFill>
                <a:effectLst>
                  <a:outerShdw blurRad="38100" dist="38100" dir="2700000" algn="tl">
                    <a:srgbClr val="000000">
                      <a:alpha val="43137"/>
                    </a:srgbClr>
                  </a:outerShdw>
                </a:effectLst>
              </a:rPr>
              <a:t>人件費</a:t>
            </a:r>
            <a:r>
              <a:rPr lang="en-US" altLang="ja-JP" sz="2400" b="1" spc="-100" dirty="0" smtClean="0">
                <a:solidFill>
                  <a:schemeClr val="accent2">
                    <a:lumMod val="75000"/>
                  </a:schemeClr>
                </a:solidFill>
                <a:effectLst>
                  <a:outerShdw blurRad="38100" dist="38100" dir="2700000" algn="tl">
                    <a:srgbClr val="000000">
                      <a:alpha val="43137"/>
                    </a:srgbClr>
                  </a:outerShdw>
                </a:effectLst>
              </a:rPr>
              <a:t>】</a:t>
            </a: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　　次の①～③の合計額</a:t>
            </a:r>
            <a:endParaRPr lang="en-US" altLang="ja-JP" sz="2400" b="1" spc="-100" dirty="0" smtClean="0">
              <a:solidFill>
                <a:schemeClr val="accent2">
                  <a:lumMod val="75000"/>
                </a:schemeClr>
              </a:solidFill>
              <a:effectLst>
                <a:outerShdw blurRad="38100" dist="38100" dir="2700000" algn="tl">
                  <a:srgbClr val="000000">
                    <a:alpha val="43137"/>
                  </a:srgbClr>
                </a:outerShdw>
              </a:effectLst>
            </a:endParaRP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　　①（現在の社員給与－退職予定者分の給与）</a:t>
            </a:r>
            <a:r>
              <a:rPr lang="en-US" altLang="ja-JP" sz="2400" b="1" spc="-100" dirty="0" smtClean="0">
                <a:solidFill>
                  <a:schemeClr val="accent2">
                    <a:lumMod val="75000"/>
                  </a:schemeClr>
                </a:solidFill>
                <a:effectLst>
                  <a:outerShdw blurRad="38100" dist="38100" dir="2700000" algn="tl">
                    <a:srgbClr val="000000">
                      <a:alpha val="43137"/>
                    </a:srgbClr>
                  </a:outerShdw>
                </a:effectLst>
              </a:rPr>
              <a:t>×</a:t>
            </a:r>
            <a:r>
              <a:rPr lang="ja-JP" altLang="en-US" sz="2400" b="1" spc="-100" dirty="0" smtClean="0">
                <a:solidFill>
                  <a:schemeClr val="accent2">
                    <a:lumMod val="75000"/>
                  </a:schemeClr>
                </a:solidFill>
                <a:effectLst>
                  <a:outerShdw blurRad="38100" dist="38100" dir="2700000" algn="tl">
                    <a:srgbClr val="000000">
                      <a:alpha val="43137"/>
                    </a:srgbClr>
                  </a:outerShdw>
                </a:effectLst>
              </a:rPr>
              <a:t>昇給予定率</a:t>
            </a:r>
            <a:endParaRPr lang="en-US" altLang="ja-JP" sz="2400" b="1" spc="-100" dirty="0" smtClean="0">
              <a:solidFill>
                <a:schemeClr val="accent2">
                  <a:lumMod val="75000"/>
                </a:schemeClr>
              </a:solidFill>
              <a:effectLst>
                <a:outerShdw blurRad="38100" dist="38100" dir="2700000" algn="tl">
                  <a:srgbClr val="000000">
                    <a:alpha val="43137"/>
                  </a:srgbClr>
                </a:outerShdw>
              </a:effectLst>
            </a:endParaRP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　　②賞与の年間予定額</a:t>
            </a:r>
            <a:endParaRPr lang="en-US" altLang="ja-JP" sz="2400" b="1" spc="-100" dirty="0" smtClean="0">
              <a:solidFill>
                <a:schemeClr val="accent2">
                  <a:lumMod val="75000"/>
                </a:schemeClr>
              </a:solidFill>
              <a:effectLst>
                <a:outerShdw blurRad="38100" dist="38100" dir="2700000" algn="tl">
                  <a:srgbClr val="000000">
                    <a:alpha val="43137"/>
                  </a:srgbClr>
                </a:outerShdw>
              </a:effectLst>
            </a:endParaRP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　　</a:t>
            </a:r>
            <a:r>
              <a:rPr lang="ja-JP" altLang="en-US" sz="2400" b="1" spc="-100" dirty="0">
                <a:solidFill>
                  <a:schemeClr val="accent2">
                    <a:lumMod val="75000"/>
                  </a:schemeClr>
                </a:solidFill>
                <a:effectLst>
                  <a:outerShdw blurRad="38100" dist="38100" dir="2700000" algn="tl">
                    <a:srgbClr val="000000">
                      <a:alpha val="43137"/>
                    </a:srgbClr>
                  </a:outerShdw>
                </a:effectLst>
              </a:rPr>
              <a:t>③役員報酬の年間予定額</a:t>
            </a:r>
            <a:endParaRPr lang="en-US" altLang="ja-JP" sz="2400" b="1" spc="-100" dirty="0">
              <a:solidFill>
                <a:schemeClr val="accent2">
                  <a:lumMod val="75000"/>
                </a:schemeClr>
              </a:solidFill>
              <a:effectLst>
                <a:outerShdw blurRad="38100" dist="38100" dir="2700000" algn="tl">
                  <a:srgbClr val="000000">
                    <a:alpha val="43137"/>
                  </a:srgbClr>
                </a:outerShdw>
              </a:effectLst>
            </a:endParaRPr>
          </a:p>
          <a:p>
            <a:pPr algn="just"/>
            <a:r>
              <a:rPr lang="ja-JP" altLang="en-US" sz="2400" b="1" spc="-100" dirty="0">
                <a:solidFill>
                  <a:schemeClr val="accent2">
                    <a:lumMod val="75000"/>
                  </a:schemeClr>
                </a:solidFill>
                <a:effectLst>
                  <a:outerShdw blurRad="38100" dist="38100" dir="2700000" algn="tl">
                    <a:srgbClr val="000000">
                      <a:alpha val="43137"/>
                    </a:srgbClr>
                  </a:outerShdw>
                </a:effectLst>
              </a:rPr>
              <a:t>　</a:t>
            </a:r>
            <a:r>
              <a:rPr lang="ja-JP" altLang="en-US" sz="2400" b="1" spc="-100" dirty="0" smtClean="0">
                <a:solidFill>
                  <a:schemeClr val="accent2">
                    <a:lumMod val="75000"/>
                  </a:schemeClr>
                </a:solidFill>
                <a:effectLst>
                  <a:outerShdw blurRad="38100" dist="38100" dir="2700000" algn="tl">
                    <a:srgbClr val="000000">
                      <a:alpha val="43137"/>
                    </a:srgbClr>
                  </a:outerShdw>
                </a:effectLst>
              </a:rPr>
              <a:t>　④</a:t>
            </a:r>
            <a:r>
              <a:rPr lang="ja-JP" altLang="en-US" sz="2400" b="1" spc="-100" dirty="0">
                <a:solidFill>
                  <a:schemeClr val="accent2">
                    <a:lumMod val="75000"/>
                  </a:schemeClr>
                </a:solidFill>
                <a:effectLst>
                  <a:outerShdw blurRad="38100" dist="38100" dir="2700000" algn="tl">
                    <a:srgbClr val="000000">
                      <a:alpha val="43137"/>
                    </a:srgbClr>
                  </a:outerShdw>
                </a:effectLst>
              </a:rPr>
              <a:t>退職金の年間予定</a:t>
            </a:r>
            <a:r>
              <a:rPr lang="ja-JP" altLang="en-US" sz="2400" b="1" spc="-100" dirty="0" smtClean="0">
                <a:solidFill>
                  <a:schemeClr val="accent2">
                    <a:lumMod val="75000"/>
                  </a:schemeClr>
                </a:solidFill>
                <a:effectLst>
                  <a:outerShdw blurRad="38100" dist="38100" dir="2700000" algn="tl">
                    <a:srgbClr val="000000">
                      <a:alpha val="43137"/>
                    </a:srgbClr>
                  </a:outerShdw>
                </a:effectLst>
              </a:rPr>
              <a:t>額</a:t>
            </a:r>
            <a:endParaRPr lang="ja-JP" altLang="en-US" sz="2400" b="1" spc="-100" dirty="0">
              <a:solidFill>
                <a:schemeClr val="accent2">
                  <a:lumMod val="75000"/>
                </a:schemeClr>
              </a:solidFill>
              <a:effectLst>
                <a:outerShdw blurRad="38100" dist="38100" dir="2700000" algn="tl">
                  <a:srgbClr val="000000">
                    <a:alpha val="43137"/>
                  </a:srgbClr>
                </a:outerShdw>
              </a:effectLst>
            </a:endParaRPr>
          </a:p>
        </p:txBody>
      </p:sp>
      <p:sp>
        <p:nvSpPr>
          <p:cNvPr id="11" name="テキスト ボックス 10"/>
          <p:cNvSpPr txBox="1"/>
          <p:nvPr/>
        </p:nvSpPr>
        <p:spPr>
          <a:xfrm>
            <a:off x="20389" y="4620531"/>
            <a:ext cx="8640960" cy="1569660"/>
          </a:xfrm>
          <a:prstGeom prst="rect">
            <a:avLst/>
          </a:prstGeom>
          <a:noFill/>
        </p:spPr>
        <p:txBody>
          <a:bodyPr wrap="square" rtlCol="0">
            <a:spAutoFit/>
          </a:bodyPr>
          <a:lstStyle/>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　</a:t>
            </a:r>
            <a:r>
              <a:rPr lang="en-US" altLang="ja-JP" sz="2400" b="1" spc="-100" dirty="0" smtClean="0">
                <a:solidFill>
                  <a:schemeClr val="accent2">
                    <a:lumMod val="75000"/>
                  </a:schemeClr>
                </a:solidFill>
                <a:effectLst>
                  <a:outerShdw blurRad="38100" dist="38100" dir="2700000" algn="tl">
                    <a:srgbClr val="000000">
                      <a:alpha val="43137"/>
                    </a:srgbClr>
                  </a:outerShdw>
                </a:effectLst>
              </a:rPr>
              <a:t>【</a:t>
            </a:r>
            <a:r>
              <a:rPr lang="ja-JP" altLang="en-US" sz="2400" b="1" spc="-100" dirty="0" smtClean="0">
                <a:solidFill>
                  <a:schemeClr val="accent2">
                    <a:lumMod val="75000"/>
                  </a:schemeClr>
                </a:solidFill>
                <a:effectLst>
                  <a:outerShdw blurRad="38100" dist="38100" dir="2700000" algn="tl">
                    <a:srgbClr val="000000">
                      <a:alpha val="43137"/>
                    </a:srgbClr>
                  </a:outerShdw>
                </a:effectLst>
              </a:rPr>
              <a:t>法定福利費など</a:t>
            </a:r>
            <a:r>
              <a:rPr lang="en-US" altLang="ja-JP" sz="2400" b="1" spc="-100" dirty="0" smtClean="0">
                <a:solidFill>
                  <a:schemeClr val="accent2">
                    <a:lumMod val="75000"/>
                  </a:schemeClr>
                </a:solidFill>
                <a:effectLst>
                  <a:outerShdw blurRad="38100" dist="38100" dir="2700000" algn="tl">
                    <a:srgbClr val="000000">
                      <a:alpha val="43137"/>
                    </a:srgbClr>
                  </a:outerShdw>
                </a:effectLst>
              </a:rPr>
              <a:t>】</a:t>
            </a: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　法定福利費は、基本的に上記①～③の１５％を見込むこと</a:t>
            </a:r>
          </a:p>
          <a:p>
            <a:pPr algn="just"/>
            <a:r>
              <a:rPr lang="ja-JP" altLang="en-US" sz="2400" b="1" spc="-100" dirty="0">
                <a:solidFill>
                  <a:schemeClr val="accent2">
                    <a:lumMod val="75000"/>
                  </a:schemeClr>
                </a:solidFill>
                <a:effectLst>
                  <a:outerShdw blurRad="38100" dist="38100" dir="2700000" algn="tl">
                    <a:srgbClr val="000000">
                      <a:alpha val="43137"/>
                    </a:srgbClr>
                  </a:outerShdw>
                </a:effectLst>
              </a:rPr>
              <a:t>　</a:t>
            </a:r>
            <a:r>
              <a:rPr lang="ja-JP" altLang="en-US" sz="2400" b="1" spc="-100" dirty="0" smtClean="0">
                <a:solidFill>
                  <a:schemeClr val="accent2">
                    <a:lumMod val="75000"/>
                  </a:schemeClr>
                </a:solidFill>
                <a:effectLst>
                  <a:outerShdw blurRad="38100" dist="38100" dir="2700000" algn="tl">
                    <a:srgbClr val="000000">
                      <a:alpha val="43137"/>
                    </a:srgbClr>
                  </a:outerShdw>
                </a:effectLst>
              </a:rPr>
              <a:t>福利厚生費は、社員旅行などの予定を組み入れること</a:t>
            </a:r>
            <a:endParaRPr lang="en-US" altLang="ja-JP" sz="2400" b="1" spc="-100" dirty="0" smtClean="0">
              <a:solidFill>
                <a:schemeClr val="accent2">
                  <a:lumMod val="75000"/>
                </a:schemeClr>
              </a:solidFill>
              <a:effectLst>
                <a:outerShdw blurRad="38100" dist="38100" dir="2700000" algn="tl">
                  <a:srgbClr val="000000">
                    <a:alpha val="43137"/>
                  </a:srgbClr>
                </a:outerShdw>
              </a:effectLst>
            </a:endParaRP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　</a:t>
            </a:r>
            <a:endParaRPr lang="en-US" altLang="ja-JP" sz="2400" b="1" spc="-100" dirty="0" smtClean="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Bottom)">
                                      <p:cBhvr>
                                        <p:cTn id="11" dur="500"/>
                                        <p:tgtEl>
                                          <p:spTgt spid="10"/>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lide(fromBottom)">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82B7E639-A333-4E32-9FD3-32308C253470}" type="slidenum">
              <a:rPr kumimoji="1" lang="ja-JP" altLang="en-US" smtClean="0"/>
              <a:pPr/>
              <a:t>13</a:t>
            </a:fld>
            <a:endParaRPr kumimoji="1" lang="ja-JP" altLang="en-US" dirty="0"/>
          </a:p>
        </p:txBody>
      </p:sp>
      <p:sp>
        <p:nvSpPr>
          <p:cNvPr id="5" name="テキスト ボックス 4"/>
          <p:cNvSpPr txBox="1"/>
          <p:nvPr/>
        </p:nvSpPr>
        <p:spPr>
          <a:xfrm>
            <a:off x="1352600" y="476672"/>
            <a:ext cx="5629132" cy="584775"/>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3200" b="1" spc="50" dirty="0" smtClean="0">
                <a:ln w="11430"/>
                <a:solidFill>
                  <a:srgbClr val="C30D23"/>
                </a:solidFill>
                <a:effectLst>
                  <a:outerShdw blurRad="76200" dist="50800" dir="5400000" algn="tl" rotWithShape="0">
                    <a:srgbClr val="000000">
                      <a:alpha val="65000"/>
                    </a:srgbClr>
                  </a:outerShdw>
                </a:effectLst>
              </a:rPr>
              <a:t>７．人件費以外の固定費計画</a:t>
            </a:r>
            <a:endParaRPr kumimoji="1" lang="ja-JP" altLang="en-US" sz="3200" b="1" spc="50" dirty="0">
              <a:ln w="11430"/>
              <a:solidFill>
                <a:srgbClr val="C30D23"/>
              </a:solidFill>
              <a:effectLst>
                <a:outerShdw blurRad="76200" dist="50800" dir="5400000" algn="tl" rotWithShape="0">
                  <a:srgbClr val="000000">
                    <a:alpha val="65000"/>
                  </a:srgbClr>
                </a:outerShdw>
              </a:effectLst>
            </a:endParaRPr>
          </a:p>
        </p:txBody>
      </p:sp>
      <p:sp>
        <p:nvSpPr>
          <p:cNvPr id="9" name="テキスト ボックス 8"/>
          <p:cNvSpPr txBox="1"/>
          <p:nvPr/>
        </p:nvSpPr>
        <p:spPr>
          <a:xfrm>
            <a:off x="632520" y="1246168"/>
            <a:ext cx="4464496" cy="461665"/>
          </a:xfrm>
          <a:prstGeom prst="rect">
            <a:avLst/>
          </a:prstGeom>
          <a:solidFill>
            <a:srgbClr val="00B050">
              <a:alpha val="40000"/>
            </a:srgbClr>
          </a:solidFill>
        </p:spPr>
        <p:txBody>
          <a:bodyPr wrap="square" rtlCol="0">
            <a:spAutoFit/>
          </a:bodyPr>
          <a:lstStyle/>
          <a:p>
            <a:r>
              <a:rPr kumimoji="1" lang="ja-JP" altLang="en-US" sz="2400" b="1" dirty="0" smtClean="0">
                <a:ln>
                  <a:solidFill>
                    <a:schemeClr val="bg1"/>
                  </a:solidFill>
                </a:ln>
                <a:effectLst>
                  <a:outerShdw blurRad="38100" dist="38100" dir="2700000" algn="tl">
                    <a:srgbClr val="000000">
                      <a:alpha val="43137"/>
                    </a:srgbClr>
                  </a:outerShdw>
                </a:effectLst>
              </a:rPr>
              <a:t>固定費を見積もる際の注意点</a:t>
            </a:r>
            <a:endParaRPr kumimoji="1" lang="ja-JP" altLang="en-US" sz="2400" b="1" dirty="0">
              <a:ln>
                <a:solidFill>
                  <a:schemeClr val="bg1"/>
                </a:solidFill>
              </a:ln>
              <a:effectLst>
                <a:outerShdw blurRad="38100" dist="38100" dir="2700000" algn="tl">
                  <a:srgbClr val="000000">
                    <a:alpha val="43137"/>
                  </a:srgbClr>
                </a:outerShdw>
              </a:effectLst>
            </a:endParaRPr>
          </a:p>
        </p:txBody>
      </p:sp>
      <p:sp>
        <p:nvSpPr>
          <p:cNvPr id="12" name="テキスト ボックス 11"/>
          <p:cNvSpPr txBox="1"/>
          <p:nvPr/>
        </p:nvSpPr>
        <p:spPr>
          <a:xfrm>
            <a:off x="992560" y="1981745"/>
            <a:ext cx="8640960" cy="1569660"/>
          </a:xfrm>
          <a:prstGeom prst="rect">
            <a:avLst/>
          </a:prstGeom>
          <a:noFill/>
        </p:spPr>
        <p:txBody>
          <a:bodyPr wrap="square" rtlCol="0">
            <a:spAutoFit/>
          </a:bodyPr>
          <a:lstStyle/>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不要な固定費は削減するべきですが、固定費には</a:t>
            </a: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現状維持費用だけでなく、戦略的費用もあります。</a:t>
            </a: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戦略的費用は支出効果を確実にコントロール、</a:t>
            </a: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チェックしていくことが大切なのです。</a:t>
            </a:r>
            <a:endParaRPr lang="en-US" altLang="ja-JP" sz="2400" b="1" spc="-100" dirty="0" smtClean="0">
              <a:solidFill>
                <a:schemeClr val="accent2">
                  <a:lumMod val="75000"/>
                </a:schemeClr>
              </a:solidFill>
              <a:effectLst>
                <a:outerShdw blurRad="38100" dist="38100" dir="2700000" algn="tl">
                  <a:srgbClr val="000000">
                    <a:alpha val="43137"/>
                  </a:srgbClr>
                </a:outerShdw>
              </a:effectLst>
            </a:endParaRPr>
          </a:p>
        </p:txBody>
      </p:sp>
      <p:sp>
        <p:nvSpPr>
          <p:cNvPr id="2" name="テキスト ボックス 1"/>
          <p:cNvSpPr txBox="1"/>
          <p:nvPr/>
        </p:nvSpPr>
        <p:spPr>
          <a:xfrm>
            <a:off x="632520" y="4869160"/>
            <a:ext cx="7488832" cy="369332"/>
          </a:xfrm>
          <a:prstGeom prst="rect">
            <a:avLst/>
          </a:prstGeom>
          <a:noFill/>
        </p:spPr>
        <p:txBody>
          <a:bodyPr wrap="square" rtlCol="0">
            <a:spAutoFit/>
          </a:bodyPr>
          <a:lstStyle/>
          <a:p>
            <a:r>
              <a:rPr kumimoji="1" lang="ja-JP" altLang="en-US" b="1" dirty="0" smtClean="0">
                <a:solidFill>
                  <a:srgbClr val="FF0000"/>
                </a:solidFill>
              </a:rPr>
              <a:t>総務・管理部門における、固定費圧縮目標の設定を</a:t>
            </a:r>
            <a:r>
              <a:rPr lang="ja-JP" altLang="en-US" b="1" dirty="0" smtClean="0">
                <a:solidFill>
                  <a:srgbClr val="FF0000"/>
                </a:solidFill>
              </a:rPr>
              <a:t>お勧めします。</a:t>
            </a:r>
            <a:endParaRPr lang="en-US" altLang="ja-JP"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Bottom)">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82B7E639-A333-4E32-9FD3-32308C253470}" type="slidenum">
              <a:rPr kumimoji="1" lang="ja-JP" altLang="en-US" smtClean="0"/>
              <a:pPr/>
              <a:t>14</a:t>
            </a:fld>
            <a:endParaRPr kumimoji="1" lang="ja-JP" altLang="en-US" dirty="0"/>
          </a:p>
        </p:txBody>
      </p:sp>
      <p:sp>
        <p:nvSpPr>
          <p:cNvPr id="5" name="テキスト ボックス 4"/>
          <p:cNvSpPr txBox="1"/>
          <p:nvPr/>
        </p:nvSpPr>
        <p:spPr>
          <a:xfrm>
            <a:off x="1352600" y="476672"/>
            <a:ext cx="5112568" cy="584775"/>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3200" b="1" spc="50" dirty="0" smtClean="0">
                <a:ln w="11430"/>
                <a:solidFill>
                  <a:srgbClr val="C30D23"/>
                </a:solidFill>
                <a:effectLst>
                  <a:outerShdw blurRad="76200" dist="50800" dir="5400000" algn="tl" rotWithShape="0">
                    <a:srgbClr val="000000">
                      <a:alpha val="65000"/>
                    </a:srgbClr>
                  </a:outerShdw>
                </a:effectLst>
              </a:rPr>
              <a:t>８．借入金計画</a:t>
            </a:r>
            <a:endParaRPr kumimoji="1" lang="ja-JP" altLang="en-US" sz="3200" b="1" spc="50" dirty="0">
              <a:ln w="11430"/>
              <a:solidFill>
                <a:srgbClr val="C30D23"/>
              </a:solidFill>
              <a:effectLst>
                <a:outerShdw blurRad="76200" dist="50800" dir="5400000" algn="tl" rotWithShape="0">
                  <a:srgbClr val="000000">
                    <a:alpha val="65000"/>
                  </a:srgbClr>
                </a:outerShdw>
              </a:effectLst>
            </a:endParaRPr>
          </a:p>
        </p:txBody>
      </p:sp>
      <p:sp>
        <p:nvSpPr>
          <p:cNvPr id="9" name="テキスト ボックス 8"/>
          <p:cNvSpPr txBox="1"/>
          <p:nvPr/>
        </p:nvSpPr>
        <p:spPr>
          <a:xfrm>
            <a:off x="561356" y="1422032"/>
            <a:ext cx="4104456" cy="461665"/>
          </a:xfrm>
          <a:prstGeom prst="rect">
            <a:avLst/>
          </a:prstGeom>
          <a:solidFill>
            <a:srgbClr val="00B050">
              <a:alpha val="40000"/>
            </a:srgbClr>
          </a:solidFill>
        </p:spPr>
        <p:txBody>
          <a:bodyPr wrap="square" rtlCol="0">
            <a:spAutoFit/>
          </a:bodyPr>
          <a:lstStyle/>
          <a:p>
            <a:r>
              <a:rPr kumimoji="1" lang="ja-JP" altLang="en-US" sz="2400" b="1" dirty="0" smtClean="0">
                <a:ln>
                  <a:solidFill>
                    <a:schemeClr val="bg1"/>
                  </a:solidFill>
                </a:ln>
                <a:effectLst>
                  <a:outerShdw blurRad="38100" dist="38100" dir="2700000" algn="tl">
                    <a:srgbClr val="000000">
                      <a:alpha val="43137"/>
                    </a:srgbClr>
                  </a:outerShdw>
                </a:effectLst>
              </a:rPr>
              <a:t>１．既存借入金の返済計画</a:t>
            </a:r>
            <a:endParaRPr kumimoji="1" lang="ja-JP" altLang="en-US" sz="2400" b="1" dirty="0">
              <a:ln>
                <a:solidFill>
                  <a:schemeClr val="bg1"/>
                </a:solidFill>
              </a:ln>
              <a:effectLst>
                <a:outerShdw blurRad="38100" dist="38100" dir="2700000" algn="tl">
                  <a:srgbClr val="000000">
                    <a:alpha val="43137"/>
                  </a:srgbClr>
                </a:outerShdw>
              </a:effectLst>
            </a:endParaRPr>
          </a:p>
        </p:txBody>
      </p:sp>
      <p:sp>
        <p:nvSpPr>
          <p:cNvPr id="12" name="テキスト ボックス 11"/>
          <p:cNvSpPr txBox="1"/>
          <p:nvPr/>
        </p:nvSpPr>
        <p:spPr>
          <a:xfrm>
            <a:off x="1064568" y="2002126"/>
            <a:ext cx="8640960" cy="1200329"/>
          </a:xfrm>
          <a:prstGeom prst="rect">
            <a:avLst/>
          </a:prstGeom>
          <a:noFill/>
        </p:spPr>
        <p:txBody>
          <a:bodyPr wrap="square" rtlCol="0">
            <a:spAutoFit/>
          </a:bodyPr>
          <a:lstStyle/>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借入金は必ずしも早く返せばよいというものでは</a:t>
            </a: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ありません。必要資金や資金繰りを十分に考慮</a:t>
            </a: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して返済計画を立てる必要があります。</a:t>
            </a:r>
            <a:endParaRPr lang="en-US" altLang="ja-JP" sz="2400" b="1" spc="-100" dirty="0" smtClean="0">
              <a:solidFill>
                <a:schemeClr val="accent2">
                  <a:lumMod val="75000"/>
                </a:schemeClr>
              </a:solidFill>
              <a:effectLst>
                <a:outerShdw blurRad="38100" dist="38100" dir="2700000" algn="tl">
                  <a:srgbClr val="000000">
                    <a:alpha val="43137"/>
                  </a:srgbClr>
                </a:outerShdw>
              </a:effectLst>
            </a:endParaRPr>
          </a:p>
        </p:txBody>
      </p:sp>
      <p:sp>
        <p:nvSpPr>
          <p:cNvPr id="10" name="テキスト ボックス 9"/>
          <p:cNvSpPr txBox="1"/>
          <p:nvPr/>
        </p:nvSpPr>
        <p:spPr>
          <a:xfrm>
            <a:off x="561356" y="3573016"/>
            <a:ext cx="4464496" cy="461665"/>
          </a:xfrm>
          <a:prstGeom prst="rect">
            <a:avLst/>
          </a:prstGeom>
          <a:solidFill>
            <a:srgbClr val="00B050">
              <a:alpha val="40000"/>
            </a:srgbClr>
          </a:solidFill>
        </p:spPr>
        <p:txBody>
          <a:bodyPr wrap="square" rtlCol="0">
            <a:spAutoFit/>
          </a:bodyPr>
          <a:lstStyle/>
          <a:p>
            <a:r>
              <a:rPr kumimoji="1" lang="ja-JP" altLang="en-US" sz="2400" b="1" dirty="0" smtClean="0">
                <a:ln>
                  <a:solidFill>
                    <a:schemeClr val="bg1"/>
                  </a:solidFill>
                </a:ln>
                <a:effectLst>
                  <a:outerShdw blurRad="38100" dist="38100" dir="2700000" algn="tl">
                    <a:srgbClr val="000000">
                      <a:alpha val="43137"/>
                    </a:srgbClr>
                  </a:outerShdw>
                </a:effectLst>
              </a:rPr>
              <a:t>２．設備投資に伴う新規借入</a:t>
            </a:r>
            <a:endParaRPr kumimoji="1" lang="ja-JP" altLang="en-US" sz="2400" b="1" dirty="0">
              <a:ln>
                <a:solidFill>
                  <a:schemeClr val="bg1"/>
                </a:solidFill>
              </a:ln>
              <a:effectLst>
                <a:outerShdw blurRad="38100" dist="38100" dir="2700000" algn="tl">
                  <a:srgbClr val="000000">
                    <a:alpha val="43137"/>
                  </a:srgbClr>
                </a:outerShdw>
              </a:effectLst>
            </a:endParaRPr>
          </a:p>
        </p:txBody>
      </p:sp>
      <p:sp>
        <p:nvSpPr>
          <p:cNvPr id="11" name="テキスト ボックス 10"/>
          <p:cNvSpPr txBox="1"/>
          <p:nvPr/>
        </p:nvSpPr>
        <p:spPr>
          <a:xfrm>
            <a:off x="1072109" y="4143134"/>
            <a:ext cx="8640960" cy="1200329"/>
          </a:xfrm>
          <a:prstGeom prst="rect">
            <a:avLst/>
          </a:prstGeom>
          <a:noFill/>
        </p:spPr>
        <p:txBody>
          <a:bodyPr wrap="square" rtlCol="0">
            <a:spAutoFit/>
          </a:bodyPr>
          <a:lstStyle/>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設備投資を行う場合は新たな借入を行いますが、</a:t>
            </a: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資金調達の方法には国等の低利融資制度が活用</a:t>
            </a: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できる場合もありますので覚えておきましょう。</a:t>
            </a:r>
            <a:endParaRPr lang="en-US" altLang="ja-JP" sz="2400" b="1" spc="-100" dirty="0" smtClean="0">
              <a:solidFill>
                <a:schemeClr val="accent2">
                  <a:lumMod val="75000"/>
                </a:schemeClr>
              </a:solidFill>
              <a:effectLst>
                <a:outerShdw blurRad="38100" dist="38100" dir="2700000" algn="tl">
                  <a:srgbClr val="000000">
                    <a:alpha val="43137"/>
                  </a:srgbClr>
                </a:outerShdw>
              </a:effectLst>
            </a:endParaRPr>
          </a:p>
        </p:txBody>
      </p:sp>
      <p:sp>
        <p:nvSpPr>
          <p:cNvPr id="2" name="テキスト ボックス 1"/>
          <p:cNvSpPr txBox="1"/>
          <p:nvPr/>
        </p:nvSpPr>
        <p:spPr>
          <a:xfrm>
            <a:off x="559076" y="5914810"/>
            <a:ext cx="6696744" cy="369332"/>
          </a:xfrm>
          <a:prstGeom prst="rect">
            <a:avLst/>
          </a:prstGeom>
          <a:noFill/>
        </p:spPr>
        <p:txBody>
          <a:bodyPr wrap="square" rtlCol="0">
            <a:spAutoFit/>
          </a:bodyPr>
          <a:lstStyle/>
          <a:p>
            <a:r>
              <a:rPr kumimoji="1" lang="ja-JP" altLang="en-US" b="1" dirty="0" smtClean="0">
                <a:solidFill>
                  <a:srgbClr val="FF0000"/>
                </a:solidFill>
              </a:rPr>
              <a:t>銀行借入・リース管理データの作成をお勧めします。</a:t>
            </a:r>
            <a:endParaRPr kumimoji="1" lang="ja-JP"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Bottom)">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lide(fromBottom)">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82B7E639-A333-4E32-9FD3-32308C253470}" type="slidenum">
              <a:rPr kumimoji="1" lang="ja-JP" altLang="en-US" smtClean="0"/>
              <a:pPr/>
              <a:t>15</a:t>
            </a:fld>
            <a:endParaRPr kumimoji="1" lang="ja-JP" altLang="en-US" dirty="0"/>
          </a:p>
        </p:txBody>
      </p:sp>
      <p:sp>
        <p:nvSpPr>
          <p:cNvPr id="5" name="テキスト ボックス 4"/>
          <p:cNvSpPr txBox="1"/>
          <p:nvPr/>
        </p:nvSpPr>
        <p:spPr>
          <a:xfrm>
            <a:off x="848544" y="540530"/>
            <a:ext cx="7812868" cy="584775"/>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3200" b="1" spc="50" dirty="0" smtClean="0">
                <a:ln w="11430"/>
                <a:solidFill>
                  <a:srgbClr val="C30D23"/>
                </a:solidFill>
                <a:effectLst>
                  <a:outerShdw blurRad="76200" dist="50800" dir="5400000" algn="tl" rotWithShape="0">
                    <a:srgbClr val="000000">
                      <a:alpha val="65000"/>
                    </a:srgbClr>
                  </a:outerShdw>
                </a:effectLst>
              </a:rPr>
              <a:t>９．損益・資金の確認と打ち手の検討</a:t>
            </a:r>
            <a:endParaRPr kumimoji="1" lang="ja-JP" altLang="en-US" sz="3200" b="1" spc="50" dirty="0">
              <a:ln w="11430"/>
              <a:solidFill>
                <a:srgbClr val="C30D23"/>
              </a:solidFill>
              <a:effectLst>
                <a:outerShdw blurRad="76200" dist="50800" dir="5400000" algn="tl" rotWithShape="0">
                  <a:srgbClr val="000000">
                    <a:alpha val="65000"/>
                  </a:srgbClr>
                </a:outerShdw>
              </a:effectLst>
            </a:endParaRPr>
          </a:p>
        </p:txBody>
      </p:sp>
      <p:sp>
        <p:nvSpPr>
          <p:cNvPr id="9" name="テキスト ボックス 8"/>
          <p:cNvSpPr txBox="1"/>
          <p:nvPr/>
        </p:nvSpPr>
        <p:spPr>
          <a:xfrm>
            <a:off x="546856" y="1330315"/>
            <a:ext cx="4622167" cy="461665"/>
          </a:xfrm>
          <a:prstGeom prst="rect">
            <a:avLst/>
          </a:prstGeom>
          <a:solidFill>
            <a:srgbClr val="00B050">
              <a:alpha val="40000"/>
            </a:srgbClr>
          </a:solidFill>
        </p:spPr>
        <p:txBody>
          <a:bodyPr wrap="square" rtlCol="0">
            <a:spAutoFit/>
          </a:bodyPr>
          <a:lstStyle/>
          <a:p>
            <a:r>
              <a:rPr kumimoji="1" lang="ja-JP" altLang="en-US" sz="2400" b="1" dirty="0" smtClean="0">
                <a:ln>
                  <a:solidFill>
                    <a:schemeClr val="bg1"/>
                  </a:solidFill>
                </a:ln>
                <a:effectLst>
                  <a:outerShdw blurRad="38100" dist="38100" dir="2700000" algn="tl">
                    <a:srgbClr val="000000">
                      <a:alpha val="43137"/>
                    </a:srgbClr>
                  </a:outerShdw>
                </a:effectLst>
              </a:rPr>
              <a:t>１．損益・資金はどうなるか</a:t>
            </a:r>
            <a:endParaRPr kumimoji="1" lang="ja-JP" altLang="en-US" sz="2400" b="1" dirty="0">
              <a:ln>
                <a:solidFill>
                  <a:schemeClr val="bg1"/>
                </a:solidFill>
              </a:ln>
              <a:effectLst>
                <a:outerShdw blurRad="38100" dist="38100" dir="2700000" algn="tl">
                  <a:srgbClr val="000000">
                    <a:alpha val="43137"/>
                  </a:srgbClr>
                </a:outerShdw>
              </a:effectLst>
            </a:endParaRPr>
          </a:p>
        </p:txBody>
      </p:sp>
      <p:sp>
        <p:nvSpPr>
          <p:cNvPr id="13" name="テキスト ボックス 12"/>
          <p:cNvSpPr txBox="1"/>
          <p:nvPr/>
        </p:nvSpPr>
        <p:spPr>
          <a:xfrm>
            <a:off x="330833" y="2046495"/>
            <a:ext cx="8640960" cy="4154984"/>
          </a:xfrm>
          <a:prstGeom prst="rect">
            <a:avLst/>
          </a:prstGeom>
          <a:noFill/>
        </p:spPr>
        <p:txBody>
          <a:bodyPr wrap="square" rtlCol="0">
            <a:spAutoFit/>
          </a:bodyPr>
          <a:lstStyle/>
          <a:p>
            <a:pPr algn="just"/>
            <a:r>
              <a:rPr lang="ja-JP" altLang="en-US" sz="2400" b="1" spc="-100" dirty="0" smtClean="0">
                <a:solidFill>
                  <a:srgbClr val="FF0000"/>
                </a:solidFill>
                <a:effectLst>
                  <a:outerShdw blurRad="38100" dist="38100" dir="2700000" algn="tl">
                    <a:srgbClr val="000000">
                      <a:alpha val="43137"/>
                    </a:srgbClr>
                  </a:outerShdw>
                </a:effectLst>
              </a:rPr>
              <a:t>　　利益が出るのか出ないのか？　</a:t>
            </a:r>
          </a:p>
          <a:p>
            <a:pPr algn="just"/>
            <a:endParaRPr lang="ja-JP" altLang="en-US" sz="2400" b="1" spc="-100" dirty="0">
              <a:solidFill>
                <a:srgbClr val="FF0000"/>
              </a:solidFill>
              <a:effectLst>
                <a:outerShdw blurRad="38100" dist="38100" dir="2700000" algn="tl">
                  <a:srgbClr val="000000">
                    <a:alpha val="43137"/>
                  </a:srgbClr>
                </a:outerShdw>
              </a:effectLst>
            </a:endParaRPr>
          </a:p>
          <a:p>
            <a:pPr algn="just"/>
            <a:r>
              <a:rPr lang="ja-JP" altLang="en-US" sz="2400" b="1" spc="-100" dirty="0" smtClean="0">
                <a:solidFill>
                  <a:srgbClr val="FF0000"/>
                </a:solidFill>
                <a:effectLst>
                  <a:outerShdw blurRad="38100" dist="38100" dir="2700000" algn="tl">
                    <a:srgbClr val="000000">
                      <a:alpha val="43137"/>
                    </a:srgbClr>
                  </a:outerShdw>
                </a:effectLst>
              </a:rPr>
              <a:t>　　資金が足りるのか不足するのか？</a:t>
            </a:r>
            <a:endParaRPr lang="en-US" altLang="ja-JP" sz="2400" b="1" spc="-100" dirty="0" smtClean="0">
              <a:solidFill>
                <a:srgbClr val="FF0000"/>
              </a:solidFill>
              <a:effectLst>
                <a:outerShdw blurRad="38100" dist="38100" dir="2700000" algn="tl">
                  <a:srgbClr val="000000">
                    <a:alpha val="43137"/>
                  </a:srgbClr>
                </a:outerShdw>
              </a:effectLst>
            </a:endParaRPr>
          </a:p>
          <a:p>
            <a:pPr algn="just"/>
            <a:endParaRPr lang="ja-JP" altLang="en-US" sz="2400" b="1" spc="-100" dirty="0" smtClean="0">
              <a:solidFill>
                <a:schemeClr val="accent2">
                  <a:lumMod val="75000"/>
                </a:schemeClr>
              </a:solidFill>
              <a:effectLst>
                <a:outerShdw blurRad="38100" dist="38100" dir="2700000" algn="tl">
                  <a:srgbClr val="000000">
                    <a:alpha val="43137"/>
                  </a:srgbClr>
                </a:outerShdw>
              </a:effectLst>
            </a:endParaRPr>
          </a:p>
          <a:p>
            <a:pPr algn="just"/>
            <a:r>
              <a:rPr lang="ja-JP" altLang="en-US" sz="2400" b="1" spc="-100" dirty="0">
                <a:solidFill>
                  <a:schemeClr val="accent2">
                    <a:lumMod val="75000"/>
                  </a:schemeClr>
                </a:solidFill>
                <a:effectLst>
                  <a:outerShdw blurRad="38100" dist="38100" dir="2700000" algn="tl">
                    <a:srgbClr val="000000">
                      <a:alpha val="43137"/>
                    </a:srgbClr>
                  </a:outerShdw>
                </a:effectLst>
              </a:rPr>
              <a:t>　</a:t>
            </a:r>
            <a:r>
              <a:rPr lang="ja-JP" altLang="en-US" sz="2400" b="1" spc="-100" dirty="0" smtClean="0">
                <a:solidFill>
                  <a:schemeClr val="accent2">
                    <a:lumMod val="75000"/>
                  </a:schemeClr>
                </a:solidFill>
                <a:effectLst>
                  <a:outerShdw blurRad="38100" dist="38100" dir="2700000" algn="tl">
                    <a:srgbClr val="000000">
                      <a:alpha val="43137"/>
                    </a:srgbClr>
                  </a:outerShdw>
                </a:effectLst>
              </a:rPr>
              <a:t>　　もし利益や資金が不足するなら、</a:t>
            </a:r>
            <a:endParaRPr lang="en-US" altLang="ja-JP" sz="2400" b="1" spc="-100" dirty="0" smtClean="0">
              <a:solidFill>
                <a:schemeClr val="accent2">
                  <a:lumMod val="75000"/>
                </a:schemeClr>
              </a:solidFill>
              <a:effectLst>
                <a:outerShdw blurRad="38100" dist="38100" dir="2700000" algn="tl">
                  <a:srgbClr val="000000">
                    <a:alpha val="43137"/>
                  </a:srgbClr>
                </a:outerShdw>
              </a:effectLst>
            </a:endParaRPr>
          </a:p>
          <a:p>
            <a:pPr algn="just"/>
            <a:endParaRPr lang="ja-JP" altLang="en-US" sz="2400" b="1" spc="-100" dirty="0" smtClean="0">
              <a:solidFill>
                <a:srgbClr val="FF0000"/>
              </a:solidFill>
              <a:effectLst>
                <a:outerShdw blurRad="38100" dist="38100" dir="2700000" algn="tl">
                  <a:srgbClr val="000000">
                    <a:alpha val="43137"/>
                  </a:srgbClr>
                </a:outerShdw>
              </a:effectLst>
            </a:endParaRPr>
          </a:p>
          <a:p>
            <a:pPr algn="just"/>
            <a:r>
              <a:rPr lang="ja-JP" altLang="en-US" sz="2400" b="1" spc="-100" dirty="0" smtClean="0">
                <a:solidFill>
                  <a:srgbClr val="FF0000"/>
                </a:solidFill>
                <a:effectLst>
                  <a:outerShdw blurRad="38100" dist="38100" dir="2700000" algn="tl">
                    <a:srgbClr val="000000">
                      <a:alpha val="43137"/>
                    </a:srgbClr>
                  </a:outerShdw>
                </a:effectLst>
              </a:rPr>
              <a:t>　　いつ不足するのか？　</a:t>
            </a:r>
          </a:p>
          <a:p>
            <a:pPr algn="just"/>
            <a:endParaRPr lang="ja-JP" altLang="en-US" sz="2400" b="1" spc="-100" dirty="0" smtClean="0">
              <a:solidFill>
                <a:srgbClr val="FF0000"/>
              </a:solidFill>
              <a:effectLst>
                <a:outerShdw blurRad="38100" dist="38100" dir="2700000" algn="tl">
                  <a:srgbClr val="000000">
                    <a:alpha val="43137"/>
                  </a:srgbClr>
                </a:outerShdw>
              </a:effectLst>
            </a:endParaRPr>
          </a:p>
          <a:p>
            <a:pPr algn="just"/>
            <a:r>
              <a:rPr lang="ja-JP" altLang="en-US" sz="2400" b="1" spc="-100" dirty="0" smtClean="0">
                <a:solidFill>
                  <a:srgbClr val="FF0000"/>
                </a:solidFill>
                <a:effectLst>
                  <a:outerShdw blurRad="38100" dist="38100" dir="2700000" algn="tl">
                    <a:srgbClr val="000000">
                      <a:alpha val="43137"/>
                    </a:srgbClr>
                  </a:outerShdw>
                </a:effectLst>
              </a:rPr>
              <a:t>　　いくら不足するのか？</a:t>
            </a:r>
            <a:endParaRPr lang="en-US" altLang="ja-JP" sz="2400" b="1" spc="-100" dirty="0" smtClean="0">
              <a:solidFill>
                <a:srgbClr val="FF0000"/>
              </a:solidFill>
              <a:effectLst>
                <a:outerShdw blurRad="38100" dist="38100" dir="2700000" algn="tl">
                  <a:srgbClr val="000000">
                    <a:alpha val="43137"/>
                  </a:srgbClr>
                </a:outerShdw>
              </a:effectLst>
            </a:endParaRPr>
          </a:p>
          <a:p>
            <a:pPr algn="just"/>
            <a:endParaRPr lang="ja-JP" altLang="en-US" sz="2400" b="1" spc="-100" dirty="0" smtClean="0">
              <a:solidFill>
                <a:schemeClr val="accent2">
                  <a:lumMod val="75000"/>
                </a:schemeClr>
              </a:solidFill>
              <a:effectLst>
                <a:outerShdw blurRad="38100" dist="38100" dir="2700000" algn="tl">
                  <a:srgbClr val="000000">
                    <a:alpha val="43137"/>
                  </a:srgbClr>
                </a:outerShdw>
              </a:effectLst>
            </a:endParaRP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　　　を確認し、具体的な対応策（打ち手）を考える。</a:t>
            </a:r>
            <a:endParaRPr lang="en-US" altLang="ja-JP" sz="2400" b="1" spc="-100" dirty="0" smtClean="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Bottom)">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82B7E639-A333-4E32-9FD3-32308C253470}" type="slidenum">
              <a:rPr kumimoji="1" lang="ja-JP" altLang="en-US" smtClean="0"/>
              <a:pPr/>
              <a:t>16</a:t>
            </a:fld>
            <a:endParaRPr kumimoji="1" lang="ja-JP" altLang="en-US" dirty="0"/>
          </a:p>
        </p:txBody>
      </p:sp>
      <p:sp>
        <p:nvSpPr>
          <p:cNvPr id="5" name="テキスト ボックス 4"/>
          <p:cNvSpPr txBox="1"/>
          <p:nvPr/>
        </p:nvSpPr>
        <p:spPr>
          <a:xfrm>
            <a:off x="776536" y="524861"/>
            <a:ext cx="7200800" cy="584775"/>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3200" b="1" spc="50" dirty="0" smtClean="0">
                <a:ln w="11430"/>
                <a:solidFill>
                  <a:srgbClr val="C30D23"/>
                </a:solidFill>
                <a:effectLst>
                  <a:outerShdw blurRad="76200" dist="50800" dir="5400000" algn="tl" rotWithShape="0">
                    <a:srgbClr val="000000">
                      <a:alpha val="65000"/>
                    </a:srgbClr>
                  </a:outerShdw>
                </a:effectLst>
              </a:rPr>
              <a:t>９．損益・資金の確認と打ち手の検討</a:t>
            </a:r>
            <a:endParaRPr kumimoji="1" lang="ja-JP" altLang="en-US" sz="3200" b="1" spc="50" dirty="0">
              <a:ln w="11430"/>
              <a:solidFill>
                <a:srgbClr val="C30D23"/>
              </a:solidFill>
              <a:effectLst>
                <a:outerShdw blurRad="76200" dist="50800" dir="5400000" algn="tl" rotWithShape="0">
                  <a:srgbClr val="000000">
                    <a:alpha val="65000"/>
                  </a:srgbClr>
                </a:outerShdw>
              </a:effectLst>
            </a:endParaRPr>
          </a:p>
        </p:txBody>
      </p:sp>
      <p:sp>
        <p:nvSpPr>
          <p:cNvPr id="9" name="テキスト ボックス 8"/>
          <p:cNvSpPr txBox="1"/>
          <p:nvPr/>
        </p:nvSpPr>
        <p:spPr>
          <a:xfrm>
            <a:off x="632520" y="1268760"/>
            <a:ext cx="3240360" cy="461665"/>
          </a:xfrm>
          <a:prstGeom prst="rect">
            <a:avLst/>
          </a:prstGeom>
          <a:solidFill>
            <a:srgbClr val="00B050">
              <a:alpha val="40000"/>
            </a:srgbClr>
          </a:solidFill>
        </p:spPr>
        <p:txBody>
          <a:bodyPr wrap="square" rtlCol="0">
            <a:spAutoFit/>
          </a:bodyPr>
          <a:lstStyle/>
          <a:p>
            <a:r>
              <a:rPr kumimoji="1" lang="ja-JP" altLang="en-US" sz="2400" b="1" dirty="0" smtClean="0">
                <a:ln>
                  <a:solidFill>
                    <a:schemeClr val="bg1"/>
                  </a:solidFill>
                </a:ln>
                <a:effectLst>
                  <a:outerShdw blurRad="38100" dist="38100" dir="2700000" algn="tl">
                    <a:srgbClr val="000000">
                      <a:alpha val="43137"/>
                    </a:srgbClr>
                  </a:outerShdw>
                </a:effectLst>
              </a:rPr>
              <a:t>２．打ち手を考える</a:t>
            </a:r>
            <a:endParaRPr kumimoji="1" lang="ja-JP" altLang="en-US" sz="2400" b="1" dirty="0">
              <a:ln>
                <a:solidFill>
                  <a:schemeClr val="bg1"/>
                </a:solidFill>
              </a:ln>
              <a:effectLst>
                <a:outerShdw blurRad="38100" dist="38100" dir="2700000" algn="tl">
                  <a:srgbClr val="000000">
                    <a:alpha val="43137"/>
                  </a:srgbClr>
                </a:outerShdw>
              </a:effectLst>
            </a:endParaRPr>
          </a:p>
        </p:txBody>
      </p:sp>
      <p:pic>
        <p:nvPicPr>
          <p:cNvPr id="7171" name="Picture 3"/>
          <p:cNvPicPr>
            <a:picLocks noChangeAspect="1" noChangeArrowheads="1"/>
          </p:cNvPicPr>
          <p:nvPr/>
        </p:nvPicPr>
        <p:blipFill>
          <a:blip r:embed="rId3" cstate="print"/>
          <a:srcRect/>
          <a:stretch>
            <a:fillRect/>
          </a:stretch>
        </p:blipFill>
        <p:spPr bwMode="auto">
          <a:xfrm>
            <a:off x="6033120" y="1109636"/>
            <a:ext cx="3549756" cy="5589240"/>
          </a:xfrm>
          <a:prstGeom prst="rect">
            <a:avLst/>
          </a:prstGeom>
          <a:noFill/>
          <a:ln w="15875">
            <a:solidFill>
              <a:srgbClr val="00B050"/>
            </a:solidFill>
            <a:miter lim="800000"/>
            <a:headEnd/>
            <a:tailEnd/>
          </a:ln>
        </p:spPr>
      </p:pic>
      <p:sp>
        <p:nvSpPr>
          <p:cNvPr id="7" name="テキスト ボックス 6"/>
          <p:cNvSpPr txBox="1"/>
          <p:nvPr/>
        </p:nvSpPr>
        <p:spPr>
          <a:xfrm>
            <a:off x="272480" y="1988840"/>
            <a:ext cx="5760640" cy="4154984"/>
          </a:xfrm>
          <a:prstGeom prst="rect">
            <a:avLst/>
          </a:prstGeom>
          <a:noFill/>
        </p:spPr>
        <p:txBody>
          <a:bodyPr wrap="square" rtlCol="0">
            <a:spAutoFit/>
          </a:bodyPr>
          <a:lstStyle/>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　　</a:t>
            </a:r>
            <a:r>
              <a:rPr lang="en-US" altLang="ja-JP" sz="2400" b="1" spc="-100" dirty="0" smtClean="0">
                <a:solidFill>
                  <a:schemeClr val="accent2">
                    <a:lumMod val="75000"/>
                  </a:schemeClr>
                </a:solidFill>
                <a:effectLst>
                  <a:outerShdw blurRad="38100" dist="38100" dir="2700000" algn="tl">
                    <a:srgbClr val="000000">
                      <a:alpha val="43137"/>
                    </a:srgbClr>
                  </a:outerShdw>
                </a:effectLst>
              </a:rPr>
              <a:t>【</a:t>
            </a:r>
            <a:r>
              <a:rPr lang="ja-JP" altLang="en-US" sz="2400" b="1" spc="-100" dirty="0" smtClean="0">
                <a:solidFill>
                  <a:schemeClr val="accent2">
                    <a:lumMod val="75000"/>
                  </a:schemeClr>
                </a:solidFill>
                <a:effectLst>
                  <a:outerShdw blurRad="38100" dist="38100" dir="2700000" algn="tl">
                    <a:srgbClr val="000000">
                      <a:alpha val="43137"/>
                    </a:srgbClr>
                  </a:outerShdw>
                </a:effectLst>
              </a:rPr>
              <a:t>売上</a:t>
            </a:r>
            <a:r>
              <a:rPr lang="ja-JP" altLang="en-US" sz="2400" b="1" spc="-100" dirty="0">
                <a:solidFill>
                  <a:schemeClr val="accent2">
                    <a:lumMod val="75000"/>
                  </a:schemeClr>
                </a:solidFill>
                <a:effectLst>
                  <a:outerShdw blurRad="38100" dist="38100" dir="2700000" algn="tl">
                    <a:srgbClr val="000000">
                      <a:alpha val="43137"/>
                    </a:srgbClr>
                  </a:outerShdw>
                </a:effectLst>
              </a:rPr>
              <a:t>総利益を増加させる考え方</a:t>
            </a:r>
            <a:r>
              <a:rPr lang="en-US" altLang="ja-JP" sz="2400" b="1" spc="-100" dirty="0">
                <a:solidFill>
                  <a:schemeClr val="accent2">
                    <a:lumMod val="75000"/>
                  </a:schemeClr>
                </a:solidFill>
                <a:effectLst>
                  <a:outerShdw blurRad="38100" dist="38100" dir="2700000" algn="tl">
                    <a:srgbClr val="000000">
                      <a:alpha val="43137"/>
                    </a:srgbClr>
                  </a:outerShdw>
                </a:effectLst>
              </a:rPr>
              <a:t>】</a:t>
            </a:r>
            <a:endParaRPr lang="ja-JP" altLang="en-US" sz="2400" b="1" spc="-100" dirty="0">
              <a:solidFill>
                <a:schemeClr val="accent2">
                  <a:lumMod val="75000"/>
                </a:schemeClr>
              </a:solidFill>
              <a:effectLst>
                <a:outerShdw blurRad="38100" dist="38100" dir="2700000" algn="tl">
                  <a:srgbClr val="000000">
                    <a:alpha val="43137"/>
                  </a:srgbClr>
                </a:outerShdw>
              </a:effectLst>
            </a:endParaRPr>
          </a:p>
          <a:p>
            <a:pPr algn="just"/>
            <a:r>
              <a:rPr lang="ja-JP" altLang="en-US" sz="2400" b="1" spc="-100" dirty="0">
                <a:solidFill>
                  <a:schemeClr val="accent2">
                    <a:lumMod val="75000"/>
                  </a:schemeClr>
                </a:solidFill>
                <a:effectLst>
                  <a:outerShdw blurRad="38100" dist="38100" dir="2700000" algn="tl">
                    <a:srgbClr val="000000">
                      <a:alpha val="43137"/>
                    </a:srgbClr>
                  </a:outerShdw>
                </a:effectLst>
              </a:rPr>
              <a:t>　</a:t>
            </a:r>
            <a:r>
              <a:rPr lang="ja-JP" altLang="en-US" sz="2400" b="1" spc="-100" dirty="0" smtClean="0">
                <a:solidFill>
                  <a:schemeClr val="accent2">
                    <a:lumMod val="75000"/>
                  </a:schemeClr>
                </a:solidFill>
                <a:effectLst>
                  <a:outerShdw blurRad="38100" dist="38100" dir="2700000" algn="tl">
                    <a:srgbClr val="000000">
                      <a:alpha val="43137"/>
                    </a:srgbClr>
                  </a:outerShdw>
                </a:effectLst>
              </a:rPr>
              <a:t>　　</a:t>
            </a:r>
            <a:r>
              <a:rPr lang="ja-JP" altLang="en-US" sz="2400" b="1" spc="-100" dirty="0">
                <a:solidFill>
                  <a:schemeClr val="accent2">
                    <a:lumMod val="75000"/>
                  </a:schemeClr>
                </a:solidFill>
                <a:effectLst>
                  <a:outerShdw blurRad="38100" dist="38100" dir="2700000" algn="tl">
                    <a:srgbClr val="000000">
                      <a:alpha val="43137"/>
                    </a:srgbClr>
                  </a:outerShdw>
                </a:effectLst>
              </a:rPr>
              <a:t>　売上高＝数量</a:t>
            </a:r>
            <a:r>
              <a:rPr lang="en-US" altLang="ja-JP" sz="2400" b="1" spc="-100" dirty="0">
                <a:solidFill>
                  <a:schemeClr val="accent2">
                    <a:lumMod val="75000"/>
                  </a:schemeClr>
                </a:solidFill>
                <a:effectLst>
                  <a:outerShdw blurRad="38100" dist="38100" dir="2700000" algn="tl">
                    <a:srgbClr val="000000">
                      <a:alpha val="43137"/>
                    </a:srgbClr>
                  </a:outerShdw>
                </a:effectLst>
              </a:rPr>
              <a:t>×</a:t>
            </a:r>
            <a:r>
              <a:rPr lang="ja-JP" altLang="en-US" sz="2400" b="1" spc="-100" dirty="0">
                <a:solidFill>
                  <a:schemeClr val="accent2">
                    <a:lumMod val="75000"/>
                  </a:schemeClr>
                </a:solidFill>
                <a:effectLst>
                  <a:outerShdw blurRad="38100" dist="38100" dir="2700000" algn="tl">
                    <a:srgbClr val="000000">
                      <a:alpha val="43137"/>
                    </a:srgbClr>
                  </a:outerShdw>
                </a:effectLst>
              </a:rPr>
              <a:t>売上単価</a:t>
            </a:r>
          </a:p>
          <a:p>
            <a:pPr algn="just"/>
            <a:r>
              <a:rPr lang="ja-JP" altLang="en-US" sz="2400" b="1" spc="-100" dirty="0">
                <a:solidFill>
                  <a:schemeClr val="accent2">
                    <a:lumMod val="75000"/>
                  </a:schemeClr>
                </a:solidFill>
                <a:effectLst>
                  <a:outerShdw blurRad="38100" dist="38100" dir="2700000" algn="tl">
                    <a:srgbClr val="000000">
                      <a:alpha val="43137"/>
                    </a:srgbClr>
                  </a:outerShdw>
                </a:effectLst>
              </a:rPr>
              <a:t>　　</a:t>
            </a:r>
            <a:r>
              <a:rPr lang="ja-JP" altLang="en-US" sz="2400" b="1" spc="-100" dirty="0" smtClean="0">
                <a:solidFill>
                  <a:schemeClr val="accent2">
                    <a:lumMod val="75000"/>
                  </a:schemeClr>
                </a:solidFill>
                <a:effectLst>
                  <a:outerShdw blurRad="38100" dist="38100" dir="2700000" algn="tl">
                    <a:srgbClr val="000000">
                      <a:alpha val="43137"/>
                    </a:srgbClr>
                  </a:outerShdw>
                </a:effectLst>
              </a:rPr>
              <a:t>　</a:t>
            </a:r>
            <a:r>
              <a:rPr lang="ja-JP" altLang="en-US" sz="2400" b="1" spc="-100" dirty="0">
                <a:solidFill>
                  <a:schemeClr val="accent2">
                    <a:lumMod val="75000"/>
                  </a:schemeClr>
                </a:solidFill>
                <a:effectLst>
                  <a:outerShdw blurRad="38100" dist="38100" dir="2700000" algn="tl">
                    <a:srgbClr val="000000">
                      <a:alpha val="43137"/>
                    </a:srgbClr>
                  </a:outerShdw>
                </a:effectLst>
              </a:rPr>
              <a:t>　</a:t>
            </a:r>
            <a:r>
              <a:rPr lang="ja-JP" altLang="en-US" sz="2400" b="1" spc="-100" dirty="0" smtClean="0">
                <a:solidFill>
                  <a:schemeClr val="accent2">
                    <a:lumMod val="75000"/>
                  </a:schemeClr>
                </a:solidFill>
                <a:effectLst>
                  <a:outerShdw blurRad="38100" dist="38100" dir="2700000" algn="tl">
                    <a:srgbClr val="000000">
                      <a:alpha val="43137"/>
                    </a:srgbClr>
                  </a:outerShdw>
                </a:effectLst>
              </a:rPr>
              <a:t>仕入</a:t>
            </a:r>
            <a:r>
              <a:rPr lang="ja-JP" altLang="en-US" sz="2400" b="1" spc="-100" dirty="0">
                <a:solidFill>
                  <a:schemeClr val="accent2">
                    <a:lumMod val="75000"/>
                  </a:schemeClr>
                </a:solidFill>
                <a:effectLst>
                  <a:outerShdw blurRad="38100" dist="38100" dir="2700000" algn="tl">
                    <a:srgbClr val="000000">
                      <a:alpha val="43137"/>
                    </a:srgbClr>
                  </a:outerShdw>
                </a:effectLst>
              </a:rPr>
              <a:t>高＝数量</a:t>
            </a:r>
            <a:r>
              <a:rPr lang="en-US" altLang="ja-JP" sz="2400" b="1" spc="-100" dirty="0">
                <a:solidFill>
                  <a:schemeClr val="accent2">
                    <a:lumMod val="75000"/>
                  </a:schemeClr>
                </a:solidFill>
                <a:effectLst>
                  <a:outerShdw blurRad="38100" dist="38100" dir="2700000" algn="tl">
                    <a:srgbClr val="000000">
                      <a:alpha val="43137"/>
                    </a:srgbClr>
                  </a:outerShdw>
                </a:effectLst>
              </a:rPr>
              <a:t>×</a:t>
            </a:r>
            <a:r>
              <a:rPr lang="ja-JP" altLang="en-US" sz="2400" b="1" spc="-100" dirty="0">
                <a:solidFill>
                  <a:schemeClr val="accent2">
                    <a:lumMod val="75000"/>
                  </a:schemeClr>
                </a:solidFill>
                <a:effectLst>
                  <a:outerShdw blurRad="38100" dist="38100" dir="2700000" algn="tl">
                    <a:srgbClr val="000000">
                      <a:alpha val="43137"/>
                    </a:srgbClr>
                  </a:outerShdw>
                </a:effectLst>
              </a:rPr>
              <a:t>仕入</a:t>
            </a:r>
            <a:r>
              <a:rPr lang="ja-JP" altLang="en-US" sz="2400" b="1" spc="-100" dirty="0" smtClean="0">
                <a:solidFill>
                  <a:schemeClr val="accent2">
                    <a:lumMod val="75000"/>
                  </a:schemeClr>
                </a:solidFill>
                <a:effectLst>
                  <a:outerShdw blurRad="38100" dist="38100" dir="2700000" algn="tl">
                    <a:srgbClr val="000000">
                      <a:alpha val="43137"/>
                    </a:srgbClr>
                  </a:outerShdw>
                </a:effectLst>
              </a:rPr>
              <a:t>単価</a:t>
            </a: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売上</a:t>
            </a:r>
            <a:r>
              <a:rPr lang="ja-JP" altLang="en-US" sz="2400" b="1" spc="-100" dirty="0">
                <a:solidFill>
                  <a:schemeClr val="accent2">
                    <a:lumMod val="75000"/>
                  </a:schemeClr>
                </a:solidFill>
                <a:effectLst>
                  <a:outerShdw blurRad="38100" dist="38100" dir="2700000" algn="tl">
                    <a:srgbClr val="000000">
                      <a:alpha val="43137"/>
                    </a:srgbClr>
                  </a:outerShdw>
                </a:effectLst>
              </a:rPr>
              <a:t>総利益＝数量</a:t>
            </a:r>
            <a:r>
              <a:rPr lang="en-US" altLang="ja-JP" sz="2400" b="1" spc="-100" dirty="0">
                <a:solidFill>
                  <a:schemeClr val="accent2">
                    <a:lumMod val="75000"/>
                  </a:schemeClr>
                </a:solidFill>
                <a:effectLst>
                  <a:outerShdw blurRad="38100" dist="38100" dir="2700000" algn="tl">
                    <a:srgbClr val="000000">
                      <a:alpha val="43137"/>
                    </a:srgbClr>
                  </a:outerShdw>
                </a:effectLst>
              </a:rPr>
              <a:t>×(</a:t>
            </a:r>
            <a:r>
              <a:rPr lang="ja-JP" altLang="en-US" sz="2400" b="1" spc="-100" dirty="0">
                <a:solidFill>
                  <a:schemeClr val="accent2">
                    <a:lumMod val="75000"/>
                  </a:schemeClr>
                </a:solidFill>
                <a:effectLst>
                  <a:outerShdw blurRad="38100" dist="38100" dir="2700000" algn="tl">
                    <a:srgbClr val="000000">
                      <a:alpha val="43137"/>
                    </a:srgbClr>
                  </a:outerShdw>
                </a:effectLst>
              </a:rPr>
              <a:t>売上単価－仕入単価</a:t>
            </a:r>
            <a:r>
              <a:rPr lang="en-US" altLang="ja-JP" sz="2400" b="1" spc="-100" dirty="0" smtClean="0">
                <a:solidFill>
                  <a:schemeClr val="accent2">
                    <a:lumMod val="75000"/>
                  </a:schemeClr>
                </a:solidFill>
                <a:effectLst>
                  <a:outerShdw blurRad="38100" dist="38100" dir="2700000" algn="tl">
                    <a:srgbClr val="000000">
                      <a:alpha val="43137"/>
                    </a:srgbClr>
                  </a:outerShdw>
                </a:effectLst>
              </a:rPr>
              <a:t>)</a:t>
            </a:r>
            <a:endParaRPr lang="ja-JP" altLang="en-US" sz="2400" b="1" spc="-100" dirty="0" smtClean="0">
              <a:solidFill>
                <a:schemeClr val="accent2">
                  <a:lumMod val="75000"/>
                </a:schemeClr>
              </a:solidFill>
              <a:effectLst>
                <a:outerShdw blurRad="38100" dist="38100" dir="2700000" algn="tl">
                  <a:srgbClr val="000000">
                    <a:alpha val="43137"/>
                  </a:srgbClr>
                </a:outerShdw>
              </a:effectLst>
            </a:endParaRP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　　　　　　</a:t>
            </a:r>
            <a:r>
              <a:rPr lang="ja-JP" altLang="en-US" sz="2400" b="1" spc="-100" dirty="0">
                <a:solidFill>
                  <a:schemeClr val="accent2">
                    <a:lumMod val="75000"/>
                  </a:schemeClr>
                </a:solidFill>
                <a:effectLst>
                  <a:outerShdw blurRad="38100" dist="38100" dir="2700000" algn="tl">
                    <a:srgbClr val="000000">
                      <a:alpha val="43137"/>
                    </a:srgbClr>
                  </a:outerShdw>
                </a:effectLst>
              </a:rPr>
              <a:t>　　　　　</a:t>
            </a:r>
            <a:r>
              <a:rPr lang="ja-JP" altLang="en-US" sz="2400" b="1" spc="-100" dirty="0" smtClean="0">
                <a:solidFill>
                  <a:schemeClr val="accent2">
                    <a:lumMod val="75000"/>
                  </a:schemeClr>
                </a:solidFill>
                <a:effectLst>
                  <a:outerShdw blurRad="38100" dist="38100" dir="2700000" algn="tl">
                    <a:srgbClr val="000000">
                      <a:alpha val="43137"/>
                    </a:srgbClr>
                  </a:outerShdw>
                </a:effectLst>
              </a:rPr>
              <a:t>　　　</a:t>
            </a:r>
          </a:p>
          <a:p>
            <a:pPr algn="just"/>
            <a:r>
              <a:rPr lang="ja-JP" altLang="en-US" sz="2400" b="1" spc="-100" dirty="0">
                <a:solidFill>
                  <a:schemeClr val="accent2">
                    <a:lumMod val="75000"/>
                  </a:schemeClr>
                </a:solidFill>
                <a:effectLst>
                  <a:outerShdw blurRad="38100" dist="38100" dir="2700000" algn="tl">
                    <a:srgbClr val="000000">
                      <a:alpha val="43137"/>
                    </a:srgbClr>
                  </a:outerShdw>
                </a:effectLst>
              </a:rPr>
              <a:t>　</a:t>
            </a:r>
            <a:r>
              <a:rPr lang="ja-JP" altLang="en-US" sz="2400" b="1" spc="-100" dirty="0" smtClean="0">
                <a:solidFill>
                  <a:schemeClr val="accent2">
                    <a:lumMod val="75000"/>
                  </a:schemeClr>
                </a:solidFill>
                <a:effectLst>
                  <a:outerShdw blurRad="38100" dist="38100" dir="2700000" algn="tl">
                    <a:srgbClr val="000000">
                      <a:alpha val="43137"/>
                    </a:srgbClr>
                  </a:outerShdw>
                </a:effectLst>
              </a:rPr>
              <a:t>　　　　①</a:t>
            </a:r>
            <a:r>
              <a:rPr lang="ja-JP" altLang="en-US" sz="2400" b="1" spc="-100" dirty="0">
                <a:solidFill>
                  <a:schemeClr val="accent2">
                    <a:lumMod val="75000"/>
                  </a:schemeClr>
                </a:solidFill>
                <a:effectLst>
                  <a:outerShdw blurRad="38100" dist="38100" dir="2700000" algn="tl">
                    <a:srgbClr val="000000">
                      <a:alpha val="43137"/>
                    </a:srgbClr>
                  </a:outerShdw>
                </a:effectLst>
              </a:rPr>
              <a:t>販売数量を増やす</a:t>
            </a:r>
          </a:p>
          <a:p>
            <a:pPr algn="just"/>
            <a:r>
              <a:rPr lang="ja-JP" altLang="en-US" sz="2400" b="1" spc="-100" dirty="0">
                <a:solidFill>
                  <a:schemeClr val="accent2">
                    <a:lumMod val="75000"/>
                  </a:schemeClr>
                </a:solidFill>
                <a:effectLst>
                  <a:outerShdw blurRad="38100" dist="38100" dir="2700000" algn="tl">
                    <a:srgbClr val="000000">
                      <a:alpha val="43137"/>
                    </a:srgbClr>
                  </a:outerShdw>
                </a:effectLst>
              </a:rPr>
              <a:t>　　　　　</a:t>
            </a:r>
            <a:r>
              <a:rPr lang="ja-JP" altLang="en-US" sz="2400" b="1" spc="-100" dirty="0" smtClean="0">
                <a:solidFill>
                  <a:schemeClr val="accent2">
                    <a:lumMod val="75000"/>
                  </a:schemeClr>
                </a:solidFill>
                <a:effectLst>
                  <a:outerShdw blurRad="38100" dist="38100" dir="2700000" algn="tl">
                    <a:srgbClr val="000000">
                      <a:alpha val="43137"/>
                    </a:srgbClr>
                  </a:outerShdw>
                </a:effectLst>
              </a:rPr>
              <a:t>②</a:t>
            </a:r>
            <a:r>
              <a:rPr lang="ja-JP" altLang="en-US" sz="2400" b="1" spc="-100" dirty="0">
                <a:solidFill>
                  <a:schemeClr val="accent2">
                    <a:lumMod val="75000"/>
                  </a:schemeClr>
                </a:solidFill>
                <a:effectLst>
                  <a:outerShdw blurRad="38100" dist="38100" dir="2700000" algn="tl">
                    <a:srgbClr val="000000">
                      <a:alpha val="43137"/>
                    </a:srgbClr>
                  </a:outerShdw>
                </a:effectLst>
              </a:rPr>
              <a:t>売上単価を上げる</a:t>
            </a:r>
          </a:p>
          <a:p>
            <a:pPr algn="just"/>
            <a:r>
              <a:rPr lang="ja-JP" altLang="en-US" sz="2400" b="1" spc="-100" dirty="0">
                <a:solidFill>
                  <a:schemeClr val="accent2">
                    <a:lumMod val="75000"/>
                  </a:schemeClr>
                </a:solidFill>
                <a:effectLst>
                  <a:outerShdw blurRad="38100" dist="38100" dir="2700000" algn="tl">
                    <a:srgbClr val="000000">
                      <a:alpha val="43137"/>
                    </a:srgbClr>
                  </a:outerShdw>
                </a:effectLst>
              </a:rPr>
              <a:t>　　　　　</a:t>
            </a:r>
            <a:r>
              <a:rPr lang="ja-JP" altLang="en-US" sz="2400" b="1" spc="-100" dirty="0" smtClean="0">
                <a:solidFill>
                  <a:schemeClr val="accent2">
                    <a:lumMod val="75000"/>
                  </a:schemeClr>
                </a:solidFill>
                <a:effectLst>
                  <a:outerShdw blurRad="38100" dist="38100" dir="2700000" algn="tl">
                    <a:srgbClr val="000000">
                      <a:alpha val="43137"/>
                    </a:srgbClr>
                  </a:outerShdw>
                </a:effectLst>
              </a:rPr>
              <a:t>③</a:t>
            </a:r>
            <a:r>
              <a:rPr lang="ja-JP" altLang="en-US" sz="2400" b="1" spc="-100" dirty="0">
                <a:solidFill>
                  <a:schemeClr val="accent2">
                    <a:lumMod val="75000"/>
                  </a:schemeClr>
                </a:solidFill>
                <a:effectLst>
                  <a:outerShdw blurRad="38100" dist="38100" dir="2700000" algn="tl">
                    <a:srgbClr val="000000">
                      <a:alpha val="43137"/>
                    </a:srgbClr>
                  </a:outerShdw>
                </a:effectLst>
              </a:rPr>
              <a:t>仕入単価を</a:t>
            </a:r>
            <a:r>
              <a:rPr lang="ja-JP" altLang="en-US" sz="2400" b="1" spc="-100" dirty="0" smtClean="0">
                <a:solidFill>
                  <a:schemeClr val="accent2">
                    <a:lumMod val="75000"/>
                  </a:schemeClr>
                </a:solidFill>
                <a:effectLst>
                  <a:outerShdw blurRad="38100" dist="38100" dir="2700000" algn="tl">
                    <a:srgbClr val="000000">
                      <a:alpha val="43137"/>
                    </a:srgbClr>
                  </a:outerShdw>
                </a:effectLst>
              </a:rPr>
              <a:t>下げる</a:t>
            </a:r>
          </a:p>
          <a:p>
            <a:pPr algn="just"/>
            <a:endParaRPr lang="ja-JP" altLang="en-US" sz="2400" b="1" spc="-100" dirty="0">
              <a:solidFill>
                <a:schemeClr val="accent2">
                  <a:lumMod val="75000"/>
                </a:schemeClr>
              </a:solidFill>
              <a:effectLst>
                <a:outerShdw blurRad="38100" dist="38100" dir="2700000" algn="tl">
                  <a:srgbClr val="000000">
                    <a:alpha val="43137"/>
                  </a:srgbClr>
                </a:outerShdw>
              </a:effectLst>
            </a:endParaRP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　　　</a:t>
            </a:r>
            <a:r>
              <a:rPr lang="en-US" altLang="ja-JP" sz="2400" b="1" spc="-100" dirty="0" smtClean="0">
                <a:solidFill>
                  <a:schemeClr val="accent2">
                    <a:lumMod val="75000"/>
                  </a:schemeClr>
                </a:solidFill>
                <a:effectLst>
                  <a:outerShdw blurRad="38100" dist="38100" dir="2700000" algn="tl">
                    <a:srgbClr val="000000">
                      <a:alpha val="43137"/>
                    </a:srgbClr>
                  </a:outerShdw>
                </a:effectLst>
              </a:rPr>
              <a:t>【</a:t>
            </a:r>
            <a:r>
              <a:rPr lang="ja-JP" altLang="en-US" sz="2400" b="1" spc="-100" dirty="0" smtClean="0">
                <a:solidFill>
                  <a:schemeClr val="accent2">
                    <a:lumMod val="75000"/>
                  </a:schemeClr>
                </a:solidFill>
                <a:effectLst>
                  <a:outerShdw blurRad="38100" dist="38100" dir="2700000" algn="tl">
                    <a:srgbClr val="000000">
                      <a:alpha val="43137"/>
                    </a:srgbClr>
                  </a:outerShdw>
                </a:effectLst>
              </a:rPr>
              <a:t>経常利益を増加させる方法</a:t>
            </a:r>
            <a:r>
              <a:rPr lang="en-US" altLang="ja-JP" sz="2400" b="1" spc="-100" dirty="0" smtClean="0">
                <a:solidFill>
                  <a:schemeClr val="accent2">
                    <a:lumMod val="75000"/>
                  </a:schemeClr>
                </a:solidFill>
                <a:effectLst>
                  <a:outerShdw blurRad="38100" dist="38100" dir="2700000" algn="tl">
                    <a:srgbClr val="000000">
                      <a:alpha val="43137"/>
                    </a:srgbClr>
                  </a:outerShdw>
                </a:effectLst>
              </a:rPr>
              <a:t>】</a:t>
            </a: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　　　　　④固定費を削減する</a:t>
            </a:r>
            <a:endParaRPr lang="en-US" altLang="ja-JP" sz="2400" b="1" spc="-100" dirty="0" smtClean="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Bottom)">
                                      <p:cBhvr>
                                        <p:cTn id="11" dur="500"/>
                                        <p:tgtEl>
                                          <p:spTgt spid="7"/>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checkerboard(across)">
                                      <p:cBhvr>
                                        <p:cTn id="15"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82B7E639-A333-4E32-9FD3-32308C253470}" type="slidenum">
              <a:rPr kumimoji="1" lang="ja-JP" altLang="en-US" smtClean="0"/>
              <a:pPr/>
              <a:t>17</a:t>
            </a:fld>
            <a:endParaRPr kumimoji="1" lang="ja-JP" altLang="en-US" dirty="0"/>
          </a:p>
        </p:txBody>
      </p:sp>
      <p:sp>
        <p:nvSpPr>
          <p:cNvPr id="5" name="テキスト ボックス 4"/>
          <p:cNvSpPr txBox="1"/>
          <p:nvPr/>
        </p:nvSpPr>
        <p:spPr>
          <a:xfrm>
            <a:off x="704528" y="542047"/>
            <a:ext cx="7200800" cy="584775"/>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3200" b="1" spc="50" dirty="0" smtClean="0">
                <a:ln w="11430"/>
                <a:solidFill>
                  <a:srgbClr val="C30D23"/>
                </a:solidFill>
                <a:effectLst>
                  <a:outerShdw blurRad="76200" dist="50800" dir="5400000" algn="tl" rotWithShape="0">
                    <a:srgbClr val="000000">
                      <a:alpha val="65000"/>
                    </a:srgbClr>
                  </a:outerShdw>
                </a:effectLst>
              </a:rPr>
              <a:t>９．損益・資金の確認と打ち手の検討</a:t>
            </a:r>
            <a:endParaRPr kumimoji="1" lang="ja-JP" altLang="en-US" sz="3200" b="1" spc="50" dirty="0">
              <a:ln w="11430"/>
              <a:solidFill>
                <a:srgbClr val="C30D23"/>
              </a:solidFill>
              <a:effectLst>
                <a:outerShdw blurRad="76200" dist="50800" dir="5400000" algn="tl" rotWithShape="0">
                  <a:srgbClr val="000000">
                    <a:alpha val="65000"/>
                  </a:srgbClr>
                </a:outerShdw>
              </a:effectLst>
            </a:endParaRPr>
          </a:p>
        </p:txBody>
      </p:sp>
      <p:pic>
        <p:nvPicPr>
          <p:cNvPr id="8194" name="Picture 2"/>
          <p:cNvPicPr>
            <a:picLocks noChangeAspect="1" noChangeArrowheads="1"/>
          </p:cNvPicPr>
          <p:nvPr/>
        </p:nvPicPr>
        <p:blipFill>
          <a:blip r:embed="rId3" cstate="print"/>
          <a:srcRect/>
          <a:stretch>
            <a:fillRect/>
          </a:stretch>
        </p:blipFill>
        <p:spPr bwMode="auto">
          <a:xfrm>
            <a:off x="840966" y="1126822"/>
            <a:ext cx="7704856" cy="5545789"/>
          </a:xfrm>
          <a:prstGeom prst="rect">
            <a:avLst/>
          </a:prstGeom>
          <a:noFill/>
          <a:ln w="15875">
            <a:solidFill>
              <a:srgbClr val="00B05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82B7E639-A333-4E32-9FD3-32308C253470}" type="slidenum">
              <a:rPr kumimoji="1" lang="ja-JP" altLang="en-US" smtClean="0"/>
              <a:pPr/>
              <a:t>18</a:t>
            </a:fld>
            <a:endParaRPr kumimoji="1" lang="ja-JP" altLang="en-US" dirty="0"/>
          </a:p>
        </p:txBody>
      </p:sp>
      <p:sp>
        <p:nvSpPr>
          <p:cNvPr id="5" name="テキスト ボックス 4"/>
          <p:cNvSpPr txBox="1"/>
          <p:nvPr/>
        </p:nvSpPr>
        <p:spPr>
          <a:xfrm>
            <a:off x="704528" y="490383"/>
            <a:ext cx="7920880" cy="584775"/>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3200" b="1" spc="50" dirty="0" smtClean="0">
                <a:ln w="11430"/>
                <a:solidFill>
                  <a:srgbClr val="C30D23"/>
                </a:solidFill>
                <a:effectLst>
                  <a:outerShdw blurRad="76200" dist="50800" dir="5400000" algn="tl" rotWithShape="0">
                    <a:srgbClr val="000000">
                      <a:alpha val="65000"/>
                    </a:srgbClr>
                  </a:outerShdw>
                </a:effectLst>
              </a:rPr>
              <a:t>９．損益・資金の確認と打ち手の検討</a:t>
            </a:r>
            <a:endParaRPr kumimoji="1" lang="ja-JP" altLang="en-US" sz="3200" b="1" spc="50" dirty="0">
              <a:ln w="11430"/>
              <a:solidFill>
                <a:srgbClr val="C30D23"/>
              </a:solidFill>
              <a:effectLst>
                <a:outerShdw blurRad="76200" dist="50800" dir="5400000" algn="tl" rotWithShape="0">
                  <a:srgbClr val="000000">
                    <a:alpha val="65000"/>
                  </a:srgbClr>
                </a:outerShdw>
              </a:effectLst>
            </a:endParaRPr>
          </a:p>
        </p:txBody>
      </p:sp>
      <p:pic>
        <p:nvPicPr>
          <p:cNvPr id="9218" name="Picture 2"/>
          <p:cNvPicPr>
            <a:picLocks noChangeAspect="1" noChangeArrowheads="1"/>
          </p:cNvPicPr>
          <p:nvPr/>
        </p:nvPicPr>
        <p:blipFill>
          <a:blip r:embed="rId3" cstate="print"/>
          <a:srcRect/>
          <a:stretch>
            <a:fillRect/>
          </a:stretch>
        </p:blipFill>
        <p:spPr bwMode="auto">
          <a:xfrm>
            <a:off x="895774" y="1268761"/>
            <a:ext cx="7898427" cy="5040560"/>
          </a:xfrm>
          <a:prstGeom prst="rect">
            <a:avLst/>
          </a:prstGeom>
          <a:noFill/>
          <a:ln w="15875">
            <a:solidFill>
              <a:srgbClr val="00B050"/>
            </a:solidFill>
            <a:miter lim="800000"/>
            <a:headEnd/>
            <a:tailEnd/>
          </a:ln>
        </p:spPr>
      </p:pic>
      <p:sp>
        <p:nvSpPr>
          <p:cNvPr id="2" name="テキスト ボックス 1"/>
          <p:cNvSpPr txBox="1"/>
          <p:nvPr/>
        </p:nvSpPr>
        <p:spPr>
          <a:xfrm>
            <a:off x="303661" y="6396335"/>
            <a:ext cx="9401867" cy="276999"/>
          </a:xfrm>
          <a:prstGeom prst="rect">
            <a:avLst/>
          </a:prstGeom>
          <a:noFill/>
        </p:spPr>
        <p:txBody>
          <a:bodyPr wrap="square" rtlCol="0">
            <a:spAutoFit/>
          </a:bodyPr>
          <a:lstStyle/>
          <a:p>
            <a:r>
              <a:rPr kumimoji="1" lang="ja-JP" altLang="en-US" sz="1200" dirty="0" smtClean="0"/>
              <a:t>注意）定年制の見直しは、労働基準法を遵守した取組が必要です。労働基準監督署や社会保険労務士等の</a:t>
            </a:r>
            <a:r>
              <a:rPr lang="ja-JP" altLang="en-US" sz="1200" dirty="0" smtClean="0"/>
              <a:t>専門家へご相談ください</a:t>
            </a:r>
            <a:r>
              <a:rPr lang="ja-JP" altLang="en-US" sz="1200" dirty="0"/>
              <a:t>。</a:t>
            </a:r>
            <a:endParaRPr kumimoji="1" lang="ja-JP" alt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48544" y="1844824"/>
            <a:ext cx="6876690" cy="3880773"/>
          </a:xfrm>
        </p:spPr>
        <p:txBody>
          <a:bodyPr/>
          <a:lstStyle/>
          <a:p>
            <a:pPr marL="0" indent="0">
              <a:buNone/>
            </a:pPr>
            <a:r>
              <a:rPr kumimoji="1" lang="ja-JP" altLang="en-US" dirty="0" smtClean="0"/>
              <a:t>中期経営計画では、過去の商品・サービス毎の売上や利益状況の</a:t>
            </a:r>
            <a:endParaRPr kumimoji="1" lang="en-US" altLang="ja-JP" dirty="0" smtClean="0"/>
          </a:p>
          <a:p>
            <a:pPr marL="0" indent="0">
              <a:buNone/>
            </a:pPr>
            <a:r>
              <a:rPr kumimoji="1" lang="ja-JP" altLang="en-US" dirty="0" smtClean="0"/>
              <a:t>確認、</a:t>
            </a:r>
            <a:r>
              <a:rPr lang="ja-JP" altLang="en-US" dirty="0" smtClean="0"/>
              <a:t>及び今後の市場のニーズ分析</a:t>
            </a:r>
            <a:r>
              <a:rPr kumimoji="1" lang="ja-JP" altLang="en-US" dirty="0" smtClean="0"/>
              <a:t>が必要です。</a:t>
            </a:r>
            <a:endParaRPr kumimoji="1" lang="en-US" altLang="ja-JP" dirty="0" smtClean="0"/>
          </a:p>
          <a:p>
            <a:pPr marL="0" indent="0">
              <a:buNone/>
            </a:pPr>
            <a:endParaRPr lang="en-US" altLang="ja-JP" dirty="0"/>
          </a:p>
          <a:p>
            <a:pPr marL="0" indent="0">
              <a:buNone/>
            </a:pPr>
            <a:r>
              <a:rPr kumimoji="1" lang="ja-JP" altLang="en-US" dirty="0" smtClean="0"/>
              <a:t>当</a:t>
            </a:r>
            <a:r>
              <a:rPr kumimoji="1" lang="en-US" altLang="ja-JP" dirty="0" smtClean="0"/>
              <a:t>HP</a:t>
            </a:r>
            <a:r>
              <a:rPr kumimoji="1" lang="ja-JP" altLang="en-US" dirty="0" smtClean="0"/>
              <a:t>では、過去の商品やサービスの利益分析が出来るツールも</a:t>
            </a:r>
            <a:endParaRPr kumimoji="1" lang="en-US" altLang="ja-JP" dirty="0" smtClean="0"/>
          </a:p>
          <a:p>
            <a:pPr marL="0" indent="0">
              <a:buNone/>
            </a:pPr>
            <a:r>
              <a:rPr lang="ja-JP" altLang="en-US" dirty="0" smtClean="0"/>
              <a:t>ご用意しておりますので、是非ご活用ください。</a:t>
            </a:r>
            <a:endParaRPr lang="en-US" altLang="ja-JP" dirty="0" smtClean="0"/>
          </a:p>
          <a:p>
            <a:pPr marL="0" indent="0">
              <a:buNone/>
            </a:pPr>
            <a:endParaRPr kumimoji="1" lang="en-US" altLang="ja-JP" dirty="0"/>
          </a:p>
          <a:p>
            <a:pPr marL="0" indent="0">
              <a:buNone/>
            </a:pPr>
            <a:r>
              <a:rPr lang="ja-JP" altLang="en-US" dirty="0" smtClean="0"/>
              <a:t>また、自</a:t>
            </a:r>
            <a:r>
              <a:rPr lang="ja-JP" altLang="en-US" dirty="0"/>
              <a:t>社</a:t>
            </a:r>
            <a:r>
              <a:rPr lang="ja-JP" altLang="en-US" dirty="0" smtClean="0"/>
              <a:t>の強みと弱み、市場の機会と脅威を整理し、戦略立案</a:t>
            </a:r>
            <a:endParaRPr lang="en-US" altLang="ja-JP" dirty="0" smtClean="0"/>
          </a:p>
          <a:p>
            <a:pPr marL="0" indent="0">
              <a:buNone/>
            </a:pPr>
            <a:r>
              <a:rPr kumimoji="1" lang="ja-JP" altLang="en-US" dirty="0" smtClean="0"/>
              <a:t>に入るための</a:t>
            </a:r>
            <a:r>
              <a:rPr kumimoji="1" lang="en-US" altLang="ja-JP" dirty="0" smtClean="0"/>
              <a:t>SWOT</a:t>
            </a:r>
            <a:r>
              <a:rPr kumimoji="1" lang="ja-JP" altLang="en-US" dirty="0" smtClean="0"/>
              <a:t>分析ツールも用意しておりますので</a:t>
            </a:r>
            <a:endParaRPr kumimoji="1" lang="en-US" altLang="ja-JP" dirty="0" smtClean="0"/>
          </a:p>
          <a:p>
            <a:pPr marL="0" indent="0">
              <a:buNone/>
            </a:pPr>
            <a:r>
              <a:rPr kumimoji="1" lang="ja-JP" altLang="en-US" dirty="0" smtClean="0"/>
              <a:t>こちらも是非ご利用ください。</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505B608F-3CBB-4BD4-9442-6172AD917C9C}" type="slidenum">
              <a:rPr lang="en-US" altLang="ja-JP" smtClean="0"/>
              <a:pPr>
                <a:defRPr/>
              </a:pPr>
              <a:t>19</a:t>
            </a:fld>
            <a:endParaRPr lang="en-US" altLang="ja-JP" dirty="0"/>
          </a:p>
        </p:txBody>
      </p:sp>
      <p:sp>
        <p:nvSpPr>
          <p:cNvPr id="5" name="タイトル 4"/>
          <p:cNvSpPr txBox="1">
            <a:spLocks noGrp="1"/>
          </p:cNvSpPr>
          <p:nvPr>
            <p:ph type="title"/>
          </p:nvPr>
        </p:nvSpPr>
        <p:spPr>
          <a:xfrm>
            <a:off x="1172655" y="548680"/>
            <a:ext cx="6876689" cy="584775"/>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sz="3200" b="1" spc="50" dirty="0">
                <a:ln w="11430"/>
                <a:solidFill>
                  <a:srgbClr val="C30D23"/>
                </a:solidFill>
                <a:effectLst>
                  <a:outerShdw blurRad="76200" dist="50800" dir="5400000" algn="tl" rotWithShape="0">
                    <a:srgbClr val="000000">
                      <a:alpha val="65000"/>
                    </a:srgbClr>
                  </a:outerShdw>
                </a:effectLst>
              </a:rPr>
              <a:t>10</a:t>
            </a:r>
            <a:r>
              <a:rPr kumimoji="1" lang="ja-JP" altLang="en-US" sz="3200" b="1" spc="50" dirty="0" err="1" smtClean="0">
                <a:ln w="11430"/>
                <a:solidFill>
                  <a:srgbClr val="C30D23"/>
                </a:solidFill>
                <a:effectLst>
                  <a:outerShdw blurRad="76200" dist="50800" dir="5400000" algn="tl" rotWithShape="0">
                    <a:srgbClr val="000000">
                      <a:alpha val="65000"/>
                    </a:srgbClr>
                  </a:outerShdw>
                </a:effectLst>
              </a:rPr>
              <a:t>．</a:t>
            </a:r>
            <a:r>
              <a:rPr kumimoji="1" lang="ja-JP" altLang="en-US" sz="3200" b="1" spc="50" dirty="0" smtClean="0">
                <a:ln w="11430"/>
                <a:solidFill>
                  <a:srgbClr val="C30D23"/>
                </a:solidFill>
                <a:effectLst>
                  <a:outerShdw blurRad="76200" dist="50800" dir="5400000" algn="tl" rotWithShape="0">
                    <a:srgbClr val="000000">
                      <a:alpha val="65000"/>
                    </a:srgbClr>
                  </a:outerShdw>
                </a:effectLst>
              </a:rPr>
              <a:t>最後に</a:t>
            </a:r>
            <a:endParaRPr kumimoji="1" lang="ja-JP" altLang="en-US" sz="3200" b="1" spc="50" dirty="0">
              <a:ln w="11430"/>
              <a:solidFill>
                <a:srgbClr val="C30D23"/>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32049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82B7E639-A333-4E32-9FD3-32308C253470}" type="slidenum">
              <a:rPr kumimoji="1" lang="ja-JP" altLang="en-US" smtClean="0"/>
              <a:pPr/>
              <a:t>2</a:t>
            </a:fld>
            <a:endParaRPr kumimoji="1" lang="ja-JP" altLang="en-US" dirty="0"/>
          </a:p>
        </p:txBody>
      </p:sp>
      <p:sp>
        <p:nvSpPr>
          <p:cNvPr id="5" name="テキスト ボックス 4"/>
          <p:cNvSpPr txBox="1"/>
          <p:nvPr/>
        </p:nvSpPr>
        <p:spPr>
          <a:xfrm>
            <a:off x="3656856" y="332656"/>
            <a:ext cx="2232248"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1" lang="ja-JP" alt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目次</a:t>
            </a:r>
            <a:endParaRPr kumimoji="1" lang="ja-JP" alt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テキスト ボックス 5"/>
          <p:cNvSpPr txBox="1"/>
          <p:nvPr/>
        </p:nvSpPr>
        <p:spPr>
          <a:xfrm>
            <a:off x="632520" y="1229414"/>
            <a:ext cx="8640960" cy="2062103"/>
          </a:xfrm>
          <a:prstGeom prst="rect">
            <a:avLst/>
          </a:prstGeom>
          <a:solidFill>
            <a:srgbClr val="00B0F0"/>
          </a:solidFill>
          <a:ln>
            <a:solidFill>
              <a:schemeClr val="tx1"/>
            </a:solidFill>
          </a:ln>
        </p:spPr>
        <p:txBody>
          <a:bodyPr wrap="square" rtlCol="0">
            <a:spAutoFit/>
          </a:bodyPr>
          <a:lstStyle/>
          <a:p>
            <a:pPr>
              <a:tabLst>
                <a:tab pos="3135313" algn="l"/>
              </a:tabLst>
            </a:pPr>
            <a:r>
              <a:rPr kumimoji="1" lang="en-US" altLang="ja-JP" sz="2800" b="1" dirty="0" smtClean="0">
                <a:ln>
                  <a:solidFill>
                    <a:schemeClr val="tx1"/>
                  </a:solidFill>
                </a:ln>
                <a:solidFill>
                  <a:schemeClr val="bg1"/>
                </a:solidFill>
                <a:effectLst>
                  <a:outerShdw blurRad="50800" dist="38100" dir="2700000" algn="tl" rotWithShape="0">
                    <a:prstClr val="black">
                      <a:alpha val="40000"/>
                    </a:prstClr>
                  </a:outerShdw>
                </a:effectLst>
              </a:rPr>
              <a:t>Ⅰ</a:t>
            </a:r>
            <a:r>
              <a:rPr kumimoji="1" lang="ja-JP" altLang="en-US" sz="2800" b="1" dirty="0" smtClean="0">
                <a:ln>
                  <a:solidFill>
                    <a:schemeClr val="tx1"/>
                  </a:solidFill>
                </a:ln>
                <a:solidFill>
                  <a:schemeClr val="bg1"/>
                </a:solidFill>
                <a:effectLst>
                  <a:outerShdw blurRad="50800" dist="38100" dir="2700000" algn="tl" rotWithShape="0">
                    <a:prstClr val="black">
                      <a:alpha val="40000"/>
                    </a:prstClr>
                  </a:outerShdw>
                </a:effectLst>
              </a:rPr>
              <a:t>　５か年中期経営計画で</a:t>
            </a:r>
          </a:p>
          <a:p>
            <a:pPr>
              <a:tabLst>
                <a:tab pos="3135313" algn="l"/>
              </a:tabLst>
            </a:pPr>
            <a:r>
              <a:rPr lang="ja-JP" altLang="en-US" sz="2800" b="1" dirty="0">
                <a:ln>
                  <a:solidFill>
                    <a:schemeClr val="tx1"/>
                  </a:solidFill>
                </a:ln>
                <a:solidFill>
                  <a:schemeClr val="bg1"/>
                </a:solidFill>
                <a:effectLst>
                  <a:outerShdw blurRad="50800" dist="38100" dir="2700000" algn="tl" rotWithShape="0">
                    <a:prstClr val="black">
                      <a:alpha val="40000"/>
                    </a:prstClr>
                  </a:outerShdw>
                </a:effectLst>
              </a:rPr>
              <a:t>　</a:t>
            </a:r>
            <a:r>
              <a:rPr lang="ja-JP" altLang="en-US" sz="2800" b="1" dirty="0" smtClean="0">
                <a:ln>
                  <a:solidFill>
                    <a:schemeClr val="tx1"/>
                  </a:solidFill>
                </a:ln>
                <a:solidFill>
                  <a:schemeClr val="bg1"/>
                </a:solidFill>
                <a:effectLst>
                  <a:outerShdw blurRad="50800" dist="38100" dir="2700000" algn="tl" rotWithShape="0">
                    <a:prstClr val="black">
                      <a:alpha val="40000"/>
                    </a:prstClr>
                  </a:outerShdw>
                </a:effectLst>
              </a:rPr>
              <a:t>　　　　　　</a:t>
            </a:r>
            <a:r>
              <a:rPr kumimoji="1" lang="ja-JP" altLang="en-US" sz="2800" b="1" dirty="0" smtClean="0">
                <a:ln>
                  <a:solidFill>
                    <a:schemeClr val="tx1"/>
                  </a:solidFill>
                </a:ln>
                <a:solidFill>
                  <a:schemeClr val="bg1"/>
                </a:solidFill>
                <a:effectLst>
                  <a:outerShdw blurRad="50800" dist="38100" dir="2700000" algn="tl" rotWithShape="0">
                    <a:prstClr val="black">
                      <a:alpha val="40000"/>
                    </a:prstClr>
                  </a:outerShdw>
                </a:effectLst>
              </a:rPr>
              <a:t>社長の夢</a:t>
            </a:r>
            <a:r>
              <a:rPr lang="ja-JP" altLang="en-US" sz="2800" b="1" dirty="0" smtClean="0">
                <a:ln>
                  <a:solidFill>
                    <a:schemeClr val="tx1"/>
                  </a:solidFill>
                </a:ln>
                <a:solidFill>
                  <a:schemeClr val="bg1"/>
                </a:solidFill>
                <a:effectLst>
                  <a:outerShdw blurRad="50800" dist="38100" dir="2700000" algn="tl" rotWithShape="0">
                    <a:prstClr val="black">
                      <a:alpha val="40000"/>
                    </a:prstClr>
                  </a:outerShdw>
                </a:effectLst>
              </a:rPr>
              <a:t>の実現をサポートしよう！</a:t>
            </a:r>
            <a:endParaRPr kumimoji="1" lang="en-US" altLang="ja-JP" sz="2800" b="1" dirty="0" smtClean="0">
              <a:ln>
                <a:solidFill>
                  <a:schemeClr val="tx1"/>
                </a:solidFill>
              </a:ln>
              <a:solidFill>
                <a:schemeClr val="bg1"/>
              </a:solidFill>
              <a:effectLst>
                <a:outerShdw blurRad="50800" dist="38100" dir="2700000" algn="tl" rotWithShape="0">
                  <a:prstClr val="black">
                    <a:alpha val="40000"/>
                  </a:prstClr>
                </a:outerShdw>
              </a:effectLst>
            </a:endParaRPr>
          </a:p>
          <a:p>
            <a:pPr>
              <a:tabLst>
                <a:tab pos="3135313" algn="l"/>
              </a:tabLst>
            </a:pPr>
            <a:r>
              <a:rPr kumimoji="1"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　　　　１</a:t>
            </a:r>
            <a:r>
              <a:rPr lang="ja-JP" altLang="en-US" sz="2400" b="1" dirty="0">
                <a:ln>
                  <a:solidFill>
                    <a:schemeClr val="tx1"/>
                  </a:solidFill>
                </a:ln>
                <a:solidFill>
                  <a:schemeClr val="bg1"/>
                </a:solidFill>
                <a:effectLst>
                  <a:outerShdw blurRad="50800" dist="38100" dir="2700000" algn="tl" rotWithShape="0">
                    <a:prstClr val="black">
                      <a:alpha val="40000"/>
                    </a:prstClr>
                  </a:outerShdw>
                </a:effectLst>
              </a:rPr>
              <a:t>．</a:t>
            </a:r>
            <a:r>
              <a:rPr kumimoji="1"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経営計画の必要性</a:t>
            </a:r>
            <a:endParaRPr kumimoji="1" lang="en-US" altLang="ja-JP" sz="2400" b="1" dirty="0" smtClean="0">
              <a:ln>
                <a:solidFill>
                  <a:schemeClr val="tx1"/>
                </a:solidFill>
              </a:ln>
              <a:solidFill>
                <a:schemeClr val="bg1"/>
              </a:solidFill>
              <a:effectLst>
                <a:outerShdw blurRad="50800" dist="38100" dir="2700000" algn="tl" rotWithShape="0">
                  <a:prstClr val="black">
                    <a:alpha val="40000"/>
                  </a:prstClr>
                </a:outerShdw>
              </a:effectLst>
            </a:endParaRPr>
          </a:p>
          <a:p>
            <a:pPr>
              <a:tabLst>
                <a:tab pos="3135313" algn="l"/>
              </a:tabLst>
            </a:pPr>
            <a:r>
              <a:rPr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　　　　２．５か年中期経営計画の特長</a:t>
            </a:r>
            <a:endParaRPr lang="en-US" altLang="ja-JP" sz="2400" b="1" dirty="0" smtClean="0">
              <a:ln>
                <a:solidFill>
                  <a:schemeClr val="tx1"/>
                </a:solidFill>
              </a:ln>
              <a:solidFill>
                <a:schemeClr val="bg1"/>
              </a:solidFill>
              <a:effectLst>
                <a:outerShdw blurRad="50800" dist="38100" dir="2700000" algn="tl" rotWithShape="0">
                  <a:prstClr val="black">
                    <a:alpha val="40000"/>
                  </a:prstClr>
                </a:outerShdw>
              </a:effectLst>
            </a:endParaRPr>
          </a:p>
          <a:p>
            <a:pPr>
              <a:tabLst>
                <a:tab pos="3135313" algn="l"/>
              </a:tabLst>
            </a:pPr>
            <a:r>
              <a:rPr kumimoji="1"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　　　　</a:t>
            </a:r>
            <a:r>
              <a:rPr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３</a:t>
            </a:r>
            <a:r>
              <a:rPr lang="ja-JP" altLang="en-US" sz="2400" b="1" dirty="0">
                <a:ln>
                  <a:solidFill>
                    <a:schemeClr val="tx1"/>
                  </a:solidFill>
                </a:ln>
                <a:solidFill>
                  <a:schemeClr val="bg1"/>
                </a:solidFill>
                <a:effectLst>
                  <a:outerShdw blurRad="50800" dist="38100" dir="2700000" algn="tl" rotWithShape="0">
                    <a:prstClr val="black">
                      <a:alpha val="40000"/>
                    </a:prstClr>
                  </a:outerShdw>
                </a:effectLst>
              </a:rPr>
              <a:t>．</a:t>
            </a:r>
            <a:r>
              <a:rPr kumimoji="1"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５か年中期経営計画の内容</a:t>
            </a:r>
            <a:endParaRPr kumimoji="1" lang="en-US" altLang="ja-JP" sz="2400" b="1" dirty="0" smtClean="0">
              <a:ln>
                <a:solidFill>
                  <a:schemeClr val="tx1"/>
                </a:solidFill>
              </a:ln>
              <a:solidFill>
                <a:schemeClr val="bg1"/>
              </a:solidFill>
              <a:effectLst>
                <a:outerShdw blurRad="50800" dist="38100" dir="2700000" algn="tl" rotWithShape="0">
                  <a:prstClr val="black">
                    <a:alpha val="40000"/>
                  </a:prstClr>
                </a:outerShdw>
              </a:effectLst>
            </a:endParaRPr>
          </a:p>
        </p:txBody>
      </p:sp>
      <p:sp>
        <p:nvSpPr>
          <p:cNvPr id="7" name="テキスト ボックス 6"/>
          <p:cNvSpPr txBox="1"/>
          <p:nvPr/>
        </p:nvSpPr>
        <p:spPr>
          <a:xfrm>
            <a:off x="632520" y="3667278"/>
            <a:ext cx="8640960" cy="2739211"/>
          </a:xfrm>
          <a:prstGeom prst="rect">
            <a:avLst/>
          </a:prstGeom>
          <a:solidFill>
            <a:srgbClr val="00B050"/>
          </a:solidFill>
          <a:ln>
            <a:solidFill>
              <a:schemeClr val="tx1"/>
            </a:solidFill>
          </a:ln>
        </p:spPr>
        <p:txBody>
          <a:bodyPr wrap="square" rtlCol="0">
            <a:spAutoFit/>
          </a:bodyPr>
          <a:lstStyle/>
          <a:p>
            <a:pPr>
              <a:tabLst>
                <a:tab pos="3135313" algn="l"/>
              </a:tabLst>
            </a:pPr>
            <a:r>
              <a:rPr kumimoji="1" lang="en-US" altLang="ja-JP" sz="2800" b="1" dirty="0" smtClean="0">
                <a:ln>
                  <a:solidFill>
                    <a:schemeClr val="tx1"/>
                  </a:solidFill>
                </a:ln>
                <a:solidFill>
                  <a:schemeClr val="bg1"/>
                </a:solidFill>
                <a:effectLst>
                  <a:outerShdw blurRad="50800" dist="38100" dir="2700000" algn="tl" rotWithShape="0">
                    <a:prstClr val="black">
                      <a:alpha val="40000"/>
                    </a:prstClr>
                  </a:outerShdw>
                </a:effectLst>
              </a:rPr>
              <a:t>Ⅱ</a:t>
            </a:r>
            <a:r>
              <a:rPr kumimoji="1" lang="ja-JP" altLang="en-US" sz="2800" b="1" dirty="0" smtClean="0">
                <a:ln>
                  <a:solidFill>
                    <a:schemeClr val="tx1"/>
                  </a:solidFill>
                </a:ln>
                <a:solidFill>
                  <a:schemeClr val="bg1"/>
                </a:solidFill>
                <a:effectLst>
                  <a:outerShdw blurRad="50800" dist="38100" dir="2700000" algn="tl" rotWithShape="0">
                    <a:prstClr val="black">
                      <a:alpha val="40000"/>
                    </a:prstClr>
                  </a:outerShdw>
                </a:effectLst>
              </a:rPr>
              <a:t>　経営計画</a:t>
            </a:r>
            <a:r>
              <a:rPr lang="ja-JP" altLang="en-US" sz="2800" b="1" dirty="0">
                <a:ln>
                  <a:solidFill>
                    <a:schemeClr val="tx1"/>
                  </a:solidFill>
                </a:ln>
                <a:solidFill>
                  <a:schemeClr val="bg1"/>
                </a:solidFill>
                <a:effectLst>
                  <a:outerShdw blurRad="50800" dist="38100" dir="2700000" algn="tl" rotWithShape="0">
                    <a:prstClr val="black">
                      <a:alpha val="40000"/>
                    </a:prstClr>
                  </a:outerShdw>
                </a:effectLst>
              </a:rPr>
              <a:t>の</a:t>
            </a:r>
            <a:r>
              <a:rPr kumimoji="1" lang="ja-JP" altLang="en-US" sz="2800" b="1" dirty="0" smtClean="0">
                <a:ln>
                  <a:solidFill>
                    <a:schemeClr val="tx1"/>
                  </a:solidFill>
                </a:ln>
                <a:solidFill>
                  <a:schemeClr val="bg1"/>
                </a:solidFill>
                <a:effectLst>
                  <a:outerShdw blurRad="50800" dist="38100" dir="2700000" algn="tl" rotWithShape="0">
                    <a:prstClr val="black">
                      <a:alpha val="40000"/>
                    </a:prstClr>
                  </a:outerShdw>
                </a:effectLst>
              </a:rPr>
              <a:t>立て方</a:t>
            </a:r>
            <a:endParaRPr kumimoji="1" lang="en-US" altLang="ja-JP" sz="2800" b="1" dirty="0" smtClean="0">
              <a:ln>
                <a:solidFill>
                  <a:schemeClr val="tx1"/>
                </a:solidFill>
              </a:ln>
              <a:solidFill>
                <a:schemeClr val="bg1"/>
              </a:solidFill>
              <a:effectLst>
                <a:outerShdw blurRad="50800" dist="38100" dir="2700000" algn="tl" rotWithShape="0">
                  <a:prstClr val="black">
                    <a:alpha val="40000"/>
                  </a:prstClr>
                </a:outerShdw>
              </a:effectLst>
            </a:endParaRPr>
          </a:p>
          <a:p>
            <a:pPr>
              <a:tabLst>
                <a:tab pos="3135313" algn="l"/>
              </a:tabLst>
            </a:pPr>
            <a:r>
              <a:rPr kumimoji="1"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　　　　</a:t>
            </a:r>
            <a:r>
              <a:rPr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４</a:t>
            </a:r>
            <a:r>
              <a:rPr lang="ja-JP" altLang="en-US" sz="2400" b="1" dirty="0">
                <a:ln>
                  <a:solidFill>
                    <a:schemeClr val="tx1"/>
                  </a:solidFill>
                </a:ln>
                <a:solidFill>
                  <a:schemeClr val="bg1"/>
                </a:solidFill>
                <a:effectLst>
                  <a:outerShdw blurRad="50800" dist="38100" dir="2700000" algn="tl" rotWithShape="0">
                    <a:prstClr val="black">
                      <a:alpha val="40000"/>
                    </a:prstClr>
                  </a:outerShdw>
                </a:effectLst>
              </a:rPr>
              <a:t>．</a:t>
            </a:r>
            <a:r>
              <a:rPr kumimoji="1"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実績数値の確認</a:t>
            </a:r>
            <a:endParaRPr kumimoji="1" lang="en-US" altLang="ja-JP" sz="2400" b="1" dirty="0" smtClean="0">
              <a:ln>
                <a:solidFill>
                  <a:schemeClr val="tx1"/>
                </a:solidFill>
              </a:ln>
              <a:solidFill>
                <a:schemeClr val="bg1"/>
              </a:solidFill>
              <a:effectLst>
                <a:outerShdw blurRad="50800" dist="38100" dir="2700000" algn="tl" rotWithShape="0">
                  <a:prstClr val="black">
                    <a:alpha val="40000"/>
                  </a:prstClr>
                </a:outerShdw>
              </a:effectLst>
            </a:endParaRPr>
          </a:p>
          <a:p>
            <a:pPr>
              <a:tabLst>
                <a:tab pos="3135313" algn="l"/>
              </a:tabLst>
            </a:pPr>
            <a:r>
              <a:rPr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　　　　５</a:t>
            </a:r>
            <a:r>
              <a:rPr lang="ja-JP" altLang="en-US" sz="2400" b="1" dirty="0">
                <a:ln>
                  <a:solidFill>
                    <a:schemeClr val="tx1"/>
                  </a:solidFill>
                </a:ln>
                <a:solidFill>
                  <a:schemeClr val="bg1"/>
                </a:solidFill>
                <a:effectLst>
                  <a:outerShdw blurRad="50800" dist="38100" dir="2700000" algn="tl" rotWithShape="0">
                    <a:prstClr val="black">
                      <a:alpha val="40000"/>
                    </a:prstClr>
                  </a:outerShdw>
                </a:effectLst>
              </a:rPr>
              <a:t>．</a:t>
            </a:r>
            <a:r>
              <a:rPr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売上高・限界利益計画</a:t>
            </a:r>
            <a:endParaRPr lang="en-US" altLang="ja-JP" sz="2400" b="1" dirty="0" smtClean="0">
              <a:ln>
                <a:solidFill>
                  <a:schemeClr val="tx1"/>
                </a:solidFill>
              </a:ln>
              <a:solidFill>
                <a:schemeClr val="bg1"/>
              </a:solidFill>
              <a:effectLst>
                <a:outerShdw blurRad="50800" dist="38100" dir="2700000" algn="tl" rotWithShape="0">
                  <a:prstClr val="black">
                    <a:alpha val="40000"/>
                  </a:prstClr>
                </a:outerShdw>
              </a:effectLst>
            </a:endParaRPr>
          </a:p>
          <a:p>
            <a:pPr>
              <a:tabLst>
                <a:tab pos="3135313" algn="l"/>
              </a:tabLst>
            </a:pPr>
            <a:r>
              <a:rPr kumimoji="1"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　　　　</a:t>
            </a:r>
            <a:r>
              <a:rPr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６</a:t>
            </a:r>
            <a:r>
              <a:rPr lang="ja-JP" altLang="en-US" sz="2400" b="1" dirty="0">
                <a:ln>
                  <a:solidFill>
                    <a:schemeClr val="tx1"/>
                  </a:solidFill>
                </a:ln>
                <a:solidFill>
                  <a:schemeClr val="bg1"/>
                </a:solidFill>
                <a:effectLst>
                  <a:outerShdw blurRad="50800" dist="38100" dir="2700000" algn="tl" rotWithShape="0">
                    <a:prstClr val="black">
                      <a:alpha val="40000"/>
                    </a:prstClr>
                  </a:outerShdw>
                </a:effectLst>
              </a:rPr>
              <a:t>．</a:t>
            </a:r>
            <a:r>
              <a:rPr kumimoji="1"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人件費計画</a:t>
            </a:r>
            <a:endParaRPr kumimoji="1" lang="en-US" altLang="ja-JP" sz="2400" b="1" dirty="0" smtClean="0">
              <a:ln>
                <a:solidFill>
                  <a:schemeClr val="tx1"/>
                </a:solidFill>
              </a:ln>
              <a:solidFill>
                <a:schemeClr val="bg1"/>
              </a:solidFill>
              <a:effectLst>
                <a:outerShdw blurRad="50800" dist="38100" dir="2700000" algn="tl" rotWithShape="0">
                  <a:prstClr val="black">
                    <a:alpha val="40000"/>
                  </a:prstClr>
                </a:outerShdw>
              </a:effectLst>
            </a:endParaRPr>
          </a:p>
          <a:p>
            <a:pPr>
              <a:tabLst>
                <a:tab pos="3135313" algn="l"/>
              </a:tabLst>
            </a:pPr>
            <a:r>
              <a:rPr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　　　　７</a:t>
            </a:r>
            <a:r>
              <a:rPr lang="ja-JP" altLang="en-US" sz="2400" b="1" dirty="0">
                <a:ln>
                  <a:solidFill>
                    <a:schemeClr val="tx1"/>
                  </a:solidFill>
                </a:ln>
                <a:solidFill>
                  <a:schemeClr val="bg1"/>
                </a:solidFill>
                <a:effectLst>
                  <a:outerShdw blurRad="50800" dist="38100" dir="2700000" algn="tl" rotWithShape="0">
                    <a:prstClr val="black">
                      <a:alpha val="40000"/>
                    </a:prstClr>
                  </a:outerShdw>
                </a:effectLst>
              </a:rPr>
              <a:t>．</a:t>
            </a:r>
            <a:r>
              <a:rPr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人件費以外の固定費計画</a:t>
            </a:r>
            <a:endParaRPr lang="en-US" altLang="ja-JP" sz="2400" b="1" dirty="0" smtClean="0">
              <a:ln>
                <a:solidFill>
                  <a:schemeClr val="tx1"/>
                </a:solidFill>
              </a:ln>
              <a:solidFill>
                <a:schemeClr val="bg1"/>
              </a:solidFill>
              <a:effectLst>
                <a:outerShdw blurRad="50800" dist="38100" dir="2700000" algn="tl" rotWithShape="0">
                  <a:prstClr val="black">
                    <a:alpha val="40000"/>
                  </a:prstClr>
                </a:outerShdw>
              </a:effectLst>
            </a:endParaRPr>
          </a:p>
          <a:p>
            <a:pPr>
              <a:tabLst>
                <a:tab pos="3135313" algn="l"/>
              </a:tabLst>
            </a:pPr>
            <a:r>
              <a:rPr kumimoji="1"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　　　　</a:t>
            </a:r>
            <a:r>
              <a:rPr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８</a:t>
            </a:r>
            <a:r>
              <a:rPr lang="ja-JP" altLang="en-US" sz="2400" b="1" dirty="0">
                <a:ln>
                  <a:solidFill>
                    <a:schemeClr val="tx1"/>
                  </a:solidFill>
                </a:ln>
                <a:solidFill>
                  <a:schemeClr val="bg1"/>
                </a:solidFill>
                <a:effectLst>
                  <a:outerShdw blurRad="50800" dist="38100" dir="2700000" algn="tl" rotWithShape="0">
                    <a:prstClr val="black">
                      <a:alpha val="40000"/>
                    </a:prstClr>
                  </a:outerShdw>
                </a:effectLst>
              </a:rPr>
              <a:t>．</a:t>
            </a:r>
            <a:r>
              <a:rPr kumimoji="1"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借入金計画</a:t>
            </a:r>
            <a:endParaRPr kumimoji="1" lang="en-US" altLang="ja-JP" sz="2400" b="1" dirty="0" smtClean="0">
              <a:ln>
                <a:solidFill>
                  <a:schemeClr val="tx1"/>
                </a:solidFill>
              </a:ln>
              <a:solidFill>
                <a:schemeClr val="bg1"/>
              </a:solidFill>
              <a:effectLst>
                <a:outerShdw blurRad="50800" dist="38100" dir="2700000" algn="tl" rotWithShape="0">
                  <a:prstClr val="black">
                    <a:alpha val="40000"/>
                  </a:prstClr>
                </a:outerShdw>
              </a:effectLst>
            </a:endParaRPr>
          </a:p>
          <a:p>
            <a:pPr>
              <a:tabLst>
                <a:tab pos="3135313" algn="l"/>
              </a:tabLst>
            </a:pPr>
            <a:r>
              <a:rPr lang="ja-JP" altLang="en-US" sz="2400" b="1" dirty="0">
                <a:ln>
                  <a:solidFill>
                    <a:schemeClr val="tx1"/>
                  </a:solidFill>
                </a:ln>
                <a:solidFill>
                  <a:schemeClr val="bg1"/>
                </a:solidFill>
                <a:effectLst>
                  <a:outerShdw blurRad="50800" dist="38100" dir="2700000" algn="tl" rotWithShape="0">
                    <a:prstClr val="black">
                      <a:alpha val="40000"/>
                    </a:prstClr>
                  </a:outerShdw>
                </a:effectLst>
              </a:rPr>
              <a:t>　</a:t>
            </a:r>
            <a:r>
              <a:rPr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　　　９</a:t>
            </a:r>
            <a:r>
              <a:rPr lang="ja-JP" altLang="en-US" sz="2400" b="1" dirty="0">
                <a:ln>
                  <a:solidFill>
                    <a:schemeClr val="tx1"/>
                  </a:solidFill>
                </a:ln>
                <a:solidFill>
                  <a:schemeClr val="bg1"/>
                </a:solidFill>
                <a:effectLst>
                  <a:outerShdw blurRad="50800" dist="38100" dir="2700000" algn="tl" rotWithShape="0">
                    <a:prstClr val="black">
                      <a:alpha val="40000"/>
                    </a:prstClr>
                  </a:outerShdw>
                </a:effectLst>
              </a:rPr>
              <a:t>．</a:t>
            </a:r>
            <a:r>
              <a:rPr lang="ja-JP" altLang="en-US" sz="2400" b="1" dirty="0" smtClean="0">
                <a:ln>
                  <a:solidFill>
                    <a:schemeClr val="tx1"/>
                  </a:solidFill>
                </a:ln>
                <a:solidFill>
                  <a:schemeClr val="bg1"/>
                </a:solidFill>
                <a:effectLst>
                  <a:outerShdw blurRad="50800" dist="38100" dir="2700000" algn="tl" rotWithShape="0">
                    <a:prstClr val="black">
                      <a:alpha val="40000"/>
                    </a:prstClr>
                  </a:outerShdw>
                </a:effectLst>
              </a:rPr>
              <a:t>損益・資金の確認と打ち手の検討</a:t>
            </a:r>
            <a:endParaRPr kumimoji="1" lang="en-US" altLang="ja-JP" sz="2400" b="1" dirty="0" smtClean="0">
              <a:ln>
                <a:solidFill>
                  <a:schemeClr val="tx1"/>
                </a:solidFill>
              </a:ln>
              <a:solidFill>
                <a:schemeClr val="bg1"/>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82B7E639-A333-4E32-9FD3-32308C253470}" type="slidenum">
              <a:rPr kumimoji="1" lang="ja-JP" altLang="en-US" smtClean="0"/>
              <a:pPr/>
              <a:t>3</a:t>
            </a:fld>
            <a:endParaRPr kumimoji="1" lang="ja-JP" altLang="en-US" dirty="0"/>
          </a:p>
        </p:txBody>
      </p:sp>
      <p:sp>
        <p:nvSpPr>
          <p:cNvPr id="5" name="テキスト ボックス 4"/>
          <p:cNvSpPr txBox="1"/>
          <p:nvPr/>
        </p:nvSpPr>
        <p:spPr>
          <a:xfrm>
            <a:off x="1352600" y="476672"/>
            <a:ext cx="5616624" cy="584775"/>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3200" b="1" spc="50" dirty="0" smtClean="0">
                <a:ln w="11430"/>
                <a:solidFill>
                  <a:srgbClr val="C30D23"/>
                </a:solidFill>
                <a:effectLst>
                  <a:outerShdw blurRad="76200" dist="50800" dir="5400000" algn="tl" rotWithShape="0">
                    <a:srgbClr val="000000">
                      <a:alpha val="65000"/>
                    </a:srgbClr>
                  </a:outerShdw>
                </a:effectLst>
              </a:rPr>
              <a:t>１．経営計画の必要性</a:t>
            </a:r>
            <a:endParaRPr kumimoji="1" lang="ja-JP" altLang="en-US" sz="3200" b="1" spc="50" dirty="0">
              <a:ln w="11430"/>
              <a:solidFill>
                <a:srgbClr val="C30D23"/>
              </a:solidFill>
              <a:effectLst>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488504" y="2590065"/>
            <a:ext cx="8859838" cy="3816424"/>
          </a:xfrm>
          <a:prstGeom prst="rect">
            <a:avLst/>
          </a:prstGeom>
          <a:noFill/>
          <a:ln w="9525">
            <a:noFill/>
            <a:miter lim="800000"/>
            <a:headEnd/>
            <a:tailEnd/>
          </a:ln>
        </p:spPr>
      </p:pic>
      <p:sp>
        <p:nvSpPr>
          <p:cNvPr id="7" name="テキスト ボックス 6"/>
          <p:cNvSpPr txBox="1"/>
          <p:nvPr/>
        </p:nvSpPr>
        <p:spPr>
          <a:xfrm>
            <a:off x="704528" y="1170577"/>
            <a:ext cx="2808312" cy="461665"/>
          </a:xfrm>
          <a:prstGeom prst="rect">
            <a:avLst/>
          </a:prstGeom>
          <a:solidFill>
            <a:srgbClr val="00B050">
              <a:alpha val="40000"/>
            </a:srgbClr>
          </a:solidFill>
        </p:spPr>
        <p:txBody>
          <a:bodyPr wrap="square" rtlCol="0">
            <a:spAutoFit/>
          </a:bodyPr>
          <a:lstStyle/>
          <a:p>
            <a:r>
              <a:rPr kumimoji="1" lang="ja-JP" altLang="en-US" sz="2400" b="1" dirty="0" smtClean="0">
                <a:ln>
                  <a:solidFill>
                    <a:schemeClr val="bg1"/>
                  </a:solidFill>
                </a:ln>
                <a:effectLst>
                  <a:outerShdw blurRad="38100" dist="38100" dir="2700000" algn="tl">
                    <a:srgbClr val="000000">
                      <a:alpha val="43137"/>
                    </a:srgbClr>
                  </a:outerShdw>
                </a:effectLst>
              </a:rPr>
              <a:t>１．経営計画とは</a:t>
            </a:r>
            <a:endParaRPr kumimoji="1" lang="ja-JP" altLang="en-US" sz="2400" b="1" dirty="0">
              <a:ln>
                <a:solidFill>
                  <a:schemeClr val="bg1"/>
                </a:solidFill>
              </a:ln>
              <a:effectLst>
                <a:outerShdw blurRad="38100" dist="38100" dir="2700000" algn="tl">
                  <a:srgbClr val="000000">
                    <a:alpha val="43137"/>
                  </a:srgbClr>
                </a:outerShdw>
              </a:effectLst>
            </a:endParaRPr>
          </a:p>
        </p:txBody>
      </p:sp>
      <p:sp>
        <p:nvSpPr>
          <p:cNvPr id="8" name="テキスト ボックス 7"/>
          <p:cNvSpPr txBox="1"/>
          <p:nvPr/>
        </p:nvSpPr>
        <p:spPr>
          <a:xfrm>
            <a:off x="726060" y="1656259"/>
            <a:ext cx="8640960" cy="830997"/>
          </a:xfrm>
          <a:prstGeom prst="rect">
            <a:avLst/>
          </a:prstGeom>
          <a:noFill/>
        </p:spPr>
        <p:txBody>
          <a:bodyPr wrap="square" rtlCol="0">
            <a:spAutoFit/>
          </a:bodyPr>
          <a:lstStyle/>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企業がその将来に向かって、経営ビジョンや目標</a:t>
            </a:r>
          </a:p>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を達成するために必要な計画のことを広く指します。</a:t>
            </a:r>
            <a:endParaRPr lang="en-US" altLang="ja-JP" sz="2400" b="1" dirty="0" smtClean="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Bottom)">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82B7E639-A333-4E32-9FD3-32308C253470}" type="slidenum">
              <a:rPr kumimoji="1" lang="ja-JP" altLang="en-US" smtClean="0"/>
              <a:pPr/>
              <a:t>4</a:t>
            </a:fld>
            <a:endParaRPr kumimoji="1" lang="ja-JP" altLang="en-US" dirty="0"/>
          </a:p>
        </p:txBody>
      </p:sp>
      <p:sp>
        <p:nvSpPr>
          <p:cNvPr id="5" name="テキスト ボックス 4"/>
          <p:cNvSpPr txBox="1"/>
          <p:nvPr/>
        </p:nvSpPr>
        <p:spPr>
          <a:xfrm>
            <a:off x="1352600" y="476672"/>
            <a:ext cx="5616624" cy="584775"/>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ja-JP" altLang="en-US" sz="3200" b="1" spc="50" dirty="0" smtClean="0">
                <a:ln w="11430"/>
                <a:solidFill>
                  <a:srgbClr val="C30D23"/>
                </a:solidFill>
                <a:effectLst>
                  <a:outerShdw blurRad="76200" dist="50800" dir="5400000" algn="tl" rotWithShape="0">
                    <a:srgbClr val="000000">
                      <a:alpha val="65000"/>
                    </a:srgbClr>
                  </a:outerShdw>
                </a:effectLst>
              </a:rPr>
              <a:t>１</a:t>
            </a:r>
            <a:r>
              <a:rPr lang="ja-JP" altLang="en-US" sz="3200" b="1" spc="50" dirty="0">
                <a:ln w="11430"/>
                <a:solidFill>
                  <a:srgbClr val="C30D23"/>
                </a:solidFill>
                <a:effectLst>
                  <a:outerShdw blurRad="76200" dist="50800" dir="5400000" algn="tl" rotWithShape="0">
                    <a:srgbClr val="000000">
                      <a:alpha val="65000"/>
                    </a:srgbClr>
                  </a:outerShdw>
                </a:effectLst>
              </a:rPr>
              <a:t>．</a:t>
            </a:r>
            <a:r>
              <a:rPr kumimoji="1" lang="ja-JP" altLang="en-US" sz="3200" b="1" spc="50" dirty="0" smtClean="0">
                <a:ln w="11430"/>
                <a:solidFill>
                  <a:srgbClr val="C30D23"/>
                </a:solidFill>
                <a:effectLst>
                  <a:outerShdw blurRad="76200" dist="50800" dir="5400000" algn="tl" rotWithShape="0">
                    <a:srgbClr val="000000">
                      <a:alpha val="65000"/>
                    </a:srgbClr>
                  </a:outerShdw>
                </a:effectLst>
              </a:rPr>
              <a:t>経営計画の必要性</a:t>
            </a:r>
            <a:endParaRPr kumimoji="1" lang="ja-JP" altLang="en-US" sz="3200" b="1" spc="50" dirty="0">
              <a:ln w="11430"/>
              <a:solidFill>
                <a:srgbClr val="C30D23"/>
              </a:solidFill>
              <a:effectLst>
                <a:outerShdw blurRad="76200" dist="50800" dir="5400000" algn="tl" rotWithShape="0">
                  <a:srgbClr val="000000">
                    <a:alpha val="65000"/>
                  </a:srgbClr>
                </a:outerShdw>
              </a:effectLst>
            </a:endParaRPr>
          </a:p>
        </p:txBody>
      </p:sp>
      <p:sp>
        <p:nvSpPr>
          <p:cNvPr id="7" name="テキスト ボックス 6"/>
          <p:cNvSpPr txBox="1"/>
          <p:nvPr/>
        </p:nvSpPr>
        <p:spPr>
          <a:xfrm>
            <a:off x="272480" y="1621434"/>
            <a:ext cx="5544616" cy="461665"/>
          </a:xfrm>
          <a:prstGeom prst="rect">
            <a:avLst/>
          </a:prstGeom>
          <a:solidFill>
            <a:srgbClr val="00B050">
              <a:alpha val="40000"/>
            </a:srgbClr>
          </a:solidFill>
        </p:spPr>
        <p:txBody>
          <a:bodyPr wrap="square" rtlCol="0">
            <a:spAutoFit/>
          </a:bodyPr>
          <a:lstStyle/>
          <a:p>
            <a:r>
              <a:rPr kumimoji="1" lang="ja-JP" altLang="en-US" sz="2400" b="1" dirty="0" smtClean="0">
                <a:ln>
                  <a:solidFill>
                    <a:schemeClr val="bg1"/>
                  </a:solidFill>
                </a:ln>
                <a:effectLst>
                  <a:outerShdw blurRad="38100" dist="38100" dir="2700000" algn="tl">
                    <a:srgbClr val="000000">
                      <a:alpha val="43137"/>
                    </a:srgbClr>
                  </a:outerShdw>
                </a:effectLst>
              </a:rPr>
              <a:t>２．経営者にとっての経営計画の意味</a:t>
            </a:r>
            <a:endParaRPr kumimoji="1" lang="ja-JP" altLang="en-US" sz="2400" b="1" dirty="0">
              <a:ln>
                <a:solidFill>
                  <a:schemeClr val="bg1"/>
                </a:solidFill>
              </a:ln>
              <a:effectLst>
                <a:outerShdw blurRad="38100" dist="38100" dir="2700000" algn="tl">
                  <a:srgbClr val="000000">
                    <a:alpha val="43137"/>
                  </a:srgbClr>
                </a:outerShdw>
              </a:effectLst>
            </a:endParaRPr>
          </a:p>
        </p:txBody>
      </p:sp>
      <p:sp>
        <p:nvSpPr>
          <p:cNvPr id="8" name="テキスト ボックス 7"/>
          <p:cNvSpPr txBox="1"/>
          <p:nvPr/>
        </p:nvSpPr>
        <p:spPr>
          <a:xfrm>
            <a:off x="1136576" y="2196168"/>
            <a:ext cx="8640960" cy="1569660"/>
          </a:xfrm>
          <a:prstGeom prst="rect">
            <a:avLst/>
          </a:prstGeom>
          <a:noFill/>
        </p:spPr>
        <p:txBody>
          <a:bodyPr wrap="square" rtlCol="0">
            <a:spAutoFit/>
          </a:bodyPr>
          <a:lstStyle/>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計画はその通りにいくことが重要なのではなく、</a:t>
            </a:r>
          </a:p>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計画と実績の「ズレ」がどの程度あるかを認識</a:t>
            </a:r>
          </a:p>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し、その「ズレ」の原因を追究し、対策の実行</a:t>
            </a:r>
          </a:p>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につなげることが重要です。</a:t>
            </a:r>
            <a:endParaRPr lang="en-US" altLang="ja-JP" sz="2400" b="1" dirty="0" smtClean="0">
              <a:solidFill>
                <a:schemeClr val="accent2">
                  <a:lumMod val="75000"/>
                </a:schemeClr>
              </a:solidFill>
              <a:effectLst>
                <a:outerShdw blurRad="38100" dist="38100" dir="2700000" algn="tl">
                  <a:srgbClr val="000000">
                    <a:alpha val="43137"/>
                  </a:srgbClr>
                </a:outerShdw>
              </a:effectLst>
            </a:endParaRPr>
          </a:p>
        </p:txBody>
      </p:sp>
      <p:sp>
        <p:nvSpPr>
          <p:cNvPr id="9" name="テキスト ボックス 8"/>
          <p:cNvSpPr txBox="1"/>
          <p:nvPr/>
        </p:nvSpPr>
        <p:spPr>
          <a:xfrm>
            <a:off x="272480" y="3840142"/>
            <a:ext cx="4968552" cy="461665"/>
          </a:xfrm>
          <a:prstGeom prst="rect">
            <a:avLst/>
          </a:prstGeom>
          <a:solidFill>
            <a:srgbClr val="00B050">
              <a:alpha val="40000"/>
            </a:srgbClr>
          </a:solidFill>
        </p:spPr>
        <p:txBody>
          <a:bodyPr wrap="square" rtlCol="0">
            <a:spAutoFit/>
          </a:bodyPr>
          <a:lstStyle/>
          <a:p>
            <a:r>
              <a:rPr kumimoji="1" lang="ja-JP" altLang="en-US" sz="2400" b="1" dirty="0" smtClean="0">
                <a:ln>
                  <a:solidFill>
                    <a:schemeClr val="bg1"/>
                  </a:solidFill>
                </a:ln>
                <a:effectLst>
                  <a:outerShdw blurRad="38100" dist="38100" dir="2700000" algn="tl">
                    <a:srgbClr val="000000">
                      <a:alpha val="43137"/>
                    </a:srgbClr>
                  </a:outerShdw>
                </a:effectLst>
              </a:rPr>
              <a:t>３．社外にも経営計画を公表する</a:t>
            </a:r>
            <a:endParaRPr kumimoji="1" lang="ja-JP" altLang="en-US" sz="2400" b="1" dirty="0">
              <a:ln>
                <a:solidFill>
                  <a:schemeClr val="bg1"/>
                </a:solidFill>
              </a:ln>
              <a:effectLst>
                <a:outerShdw blurRad="38100" dist="38100" dir="2700000" algn="tl">
                  <a:srgbClr val="000000">
                    <a:alpha val="43137"/>
                  </a:srgbClr>
                </a:outerShdw>
              </a:effectLst>
            </a:endParaRPr>
          </a:p>
        </p:txBody>
      </p:sp>
      <p:sp>
        <p:nvSpPr>
          <p:cNvPr id="10" name="テキスト ボックス 9"/>
          <p:cNvSpPr txBox="1"/>
          <p:nvPr/>
        </p:nvSpPr>
        <p:spPr>
          <a:xfrm>
            <a:off x="1136576" y="4509120"/>
            <a:ext cx="8640960" cy="1200329"/>
          </a:xfrm>
          <a:prstGeom prst="rect">
            <a:avLst/>
          </a:prstGeom>
          <a:noFill/>
        </p:spPr>
        <p:txBody>
          <a:bodyPr wrap="square" rtlCol="0">
            <a:spAutoFit/>
          </a:bodyPr>
          <a:lstStyle/>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金融機関等が融資の可否や条件の変更等に当</a:t>
            </a:r>
            <a:r>
              <a:rPr lang="ja-JP" altLang="en-US" sz="2400" b="1" dirty="0" err="1" smtClean="0">
                <a:solidFill>
                  <a:schemeClr val="accent2">
                    <a:lumMod val="75000"/>
                  </a:schemeClr>
                </a:solidFill>
                <a:effectLst>
                  <a:outerShdw blurRad="38100" dist="38100" dir="2700000" algn="tl">
                    <a:srgbClr val="000000">
                      <a:alpha val="43137"/>
                    </a:srgbClr>
                  </a:outerShdw>
                </a:effectLst>
              </a:rPr>
              <a:t>た</a:t>
            </a:r>
            <a:endParaRPr lang="ja-JP" altLang="en-US" sz="2400" b="1" dirty="0" smtClean="0">
              <a:solidFill>
                <a:schemeClr val="accent2">
                  <a:lumMod val="75000"/>
                </a:schemeClr>
              </a:solidFill>
              <a:effectLst>
                <a:outerShdw blurRad="38100" dist="38100" dir="2700000" algn="tl">
                  <a:srgbClr val="000000">
                    <a:alpha val="43137"/>
                  </a:srgbClr>
                </a:outerShdw>
              </a:effectLst>
            </a:endParaRPr>
          </a:p>
          <a:p>
            <a:pPr algn="just"/>
            <a:r>
              <a:rPr lang="ja-JP" altLang="en-US" sz="2400" b="1" dirty="0" err="1" smtClean="0">
                <a:solidFill>
                  <a:schemeClr val="accent2">
                    <a:lumMod val="75000"/>
                  </a:schemeClr>
                </a:solidFill>
                <a:effectLst>
                  <a:outerShdw blurRad="38100" dist="38100" dir="2700000" algn="tl">
                    <a:srgbClr val="000000">
                      <a:alpha val="43137"/>
                    </a:srgbClr>
                  </a:outerShdw>
                </a:effectLst>
              </a:rPr>
              <a:t>って</a:t>
            </a:r>
            <a:r>
              <a:rPr lang="ja-JP" altLang="en-US" sz="2400" b="1" dirty="0" smtClean="0">
                <a:solidFill>
                  <a:schemeClr val="accent2">
                    <a:lumMod val="75000"/>
                  </a:schemeClr>
                </a:solidFill>
                <a:effectLst>
                  <a:outerShdw blurRad="38100" dist="38100" dir="2700000" algn="tl">
                    <a:srgbClr val="000000">
                      <a:alpha val="43137"/>
                    </a:srgbClr>
                  </a:outerShdw>
                </a:effectLst>
              </a:rPr>
              <a:t>経営計画を求めてくるなど、外部に公表す</a:t>
            </a:r>
          </a:p>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るために必要とされる場合もあります。</a:t>
            </a:r>
            <a:endParaRPr lang="en-US" altLang="ja-JP" sz="2400" b="1" dirty="0" smtClean="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Bottom)">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lide(fromBottom)">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82B7E639-A333-4E32-9FD3-32308C253470}" type="slidenum">
              <a:rPr kumimoji="1" lang="ja-JP" altLang="en-US" smtClean="0"/>
              <a:pPr/>
              <a:t>5</a:t>
            </a:fld>
            <a:endParaRPr kumimoji="1" lang="ja-JP" altLang="en-US" dirty="0"/>
          </a:p>
        </p:txBody>
      </p:sp>
      <p:sp>
        <p:nvSpPr>
          <p:cNvPr id="5" name="テキスト ボックス 4"/>
          <p:cNvSpPr txBox="1"/>
          <p:nvPr/>
        </p:nvSpPr>
        <p:spPr>
          <a:xfrm>
            <a:off x="1352600" y="476672"/>
            <a:ext cx="6480720" cy="584775"/>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3200" b="1" spc="50" dirty="0" smtClean="0">
                <a:ln w="11430"/>
                <a:solidFill>
                  <a:srgbClr val="C30D23"/>
                </a:solidFill>
                <a:effectLst>
                  <a:outerShdw blurRad="76200" dist="50800" dir="5400000" algn="tl" rotWithShape="0">
                    <a:srgbClr val="000000">
                      <a:alpha val="65000"/>
                    </a:srgbClr>
                  </a:outerShdw>
                </a:effectLst>
              </a:rPr>
              <a:t>２．５か年中期経営計画の特長</a:t>
            </a:r>
            <a:endParaRPr kumimoji="1" lang="ja-JP" altLang="en-US" sz="3200" b="1" spc="50" dirty="0">
              <a:ln w="11430"/>
              <a:solidFill>
                <a:srgbClr val="C30D23"/>
              </a:solidFill>
              <a:effectLst>
                <a:outerShdw blurRad="76200" dist="50800" dir="5400000" algn="tl" rotWithShape="0">
                  <a:srgbClr val="000000">
                    <a:alpha val="65000"/>
                  </a:srgbClr>
                </a:outerShdw>
              </a:effectLst>
            </a:endParaRPr>
          </a:p>
        </p:txBody>
      </p:sp>
      <p:sp>
        <p:nvSpPr>
          <p:cNvPr id="9" name="テキスト ボックス 8"/>
          <p:cNvSpPr txBox="1"/>
          <p:nvPr/>
        </p:nvSpPr>
        <p:spPr>
          <a:xfrm>
            <a:off x="704528" y="1653505"/>
            <a:ext cx="3309664" cy="461665"/>
          </a:xfrm>
          <a:prstGeom prst="rect">
            <a:avLst/>
          </a:prstGeom>
          <a:solidFill>
            <a:srgbClr val="00B050">
              <a:alpha val="40000"/>
            </a:srgbClr>
          </a:solidFill>
        </p:spPr>
        <p:txBody>
          <a:bodyPr wrap="square" rtlCol="0">
            <a:spAutoFit/>
          </a:bodyPr>
          <a:lstStyle/>
          <a:p>
            <a:r>
              <a:rPr kumimoji="1" lang="ja-JP" altLang="en-US" sz="2400" b="1" dirty="0" smtClean="0">
                <a:ln>
                  <a:solidFill>
                    <a:schemeClr val="bg1"/>
                  </a:solidFill>
                </a:ln>
                <a:effectLst>
                  <a:outerShdw blurRad="38100" dist="38100" dir="2700000" algn="tl">
                    <a:srgbClr val="000000">
                      <a:alpha val="43137"/>
                    </a:srgbClr>
                  </a:outerShdw>
                </a:effectLst>
              </a:rPr>
              <a:t>１．経営計画の種類</a:t>
            </a:r>
            <a:endParaRPr kumimoji="1" lang="ja-JP" altLang="en-US" sz="2400" b="1" dirty="0">
              <a:ln>
                <a:solidFill>
                  <a:schemeClr val="bg1"/>
                </a:solidFill>
              </a:ln>
              <a:effectLst>
                <a:outerShdw blurRad="38100" dist="38100" dir="2700000" algn="tl">
                  <a:srgbClr val="000000">
                    <a:alpha val="43137"/>
                  </a:srgbClr>
                </a:outerShdw>
              </a:effectLst>
            </a:endParaRPr>
          </a:p>
        </p:txBody>
      </p:sp>
      <p:sp>
        <p:nvSpPr>
          <p:cNvPr id="10" name="テキスト ボックス 9"/>
          <p:cNvSpPr txBox="1"/>
          <p:nvPr/>
        </p:nvSpPr>
        <p:spPr>
          <a:xfrm>
            <a:off x="1171700" y="2492896"/>
            <a:ext cx="8640960" cy="2677656"/>
          </a:xfrm>
          <a:prstGeom prst="rect">
            <a:avLst/>
          </a:prstGeom>
          <a:noFill/>
        </p:spPr>
        <p:txBody>
          <a:bodyPr wrap="square" rtlCol="0">
            <a:spAutoFit/>
          </a:bodyPr>
          <a:lstStyle/>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経営計画は中期経営計画（５か年計画）が基本</a:t>
            </a:r>
          </a:p>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になります。関係者の「心」を</a:t>
            </a:r>
            <a:r>
              <a:rPr lang="ja-JP" altLang="en-US" sz="2400" b="1" dirty="0" err="1" smtClean="0">
                <a:solidFill>
                  <a:schemeClr val="accent2">
                    <a:lumMod val="75000"/>
                  </a:schemeClr>
                </a:solidFill>
                <a:effectLst>
                  <a:outerShdw blurRad="38100" dist="38100" dir="2700000" algn="tl">
                    <a:srgbClr val="000000">
                      <a:alpha val="43137"/>
                    </a:srgbClr>
                  </a:outerShdw>
                </a:effectLst>
              </a:rPr>
              <a:t>奮い立たせるた</a:t>
            </a:r>
            <a:endParaRPr lang="ja-JP" altLang="en-US" sz="2400" b="1" dirty="0" smtClean="0">
              <a:solidFill>
                <a:schemeClr val="accent2">
                  <a:lumMod val="75000"/>
                </a:schemeClr>
              </a:solidFill>
              <a:effectLst>
                <a:outerShdw blurRad="38100" dist="38100" dir="2700000" algn="tl">
                  <a:srgbClr val="000000">
                    <a:alpha val="43137"/>
                  </a:srgbClr>
                </a:outerShdw>
              </a:effectLst>
            </a:endParaRPr>
          </a:p>
          <a:p>
            <a:pPr algn="just"/>
            <a:r>
              <a:rPr lang="ja-JP" altLang="en-US" sz="2400" b="1" dirty="0" err="1" smtClean="0">
                <a:solidFill>
                  <a:schemeClr val="accent2">
                    <a:lumMod val="75000"/>
                  </a:schemeClr>
                </a:solidFill>
                <a:effectLst>
                  <a:outerShdw blurRad="38100" dist="38100" dir="2700000" algn="tl">
                    <a:srgbClr val="000000">
                      <a:alpha val="43137"/>
                    </a:srgbClr>
                  </a:outerShdw>
                </a:effectLst>
              </a:rPr>
              <a:t>めには</a:t>
            </a:r>
            <a:r>
              <a:rPr lang="ja-JP" altLang="en-US" sz="2400" b="1" dirty="0" smtClean="0">
                <a:solidFill>
                  <a:schemeClr val="accent2">
                    <a:lumMod val="75000"/>
                  </a:schemeClr>
                </a:solidFill>
                <a:effectLst>
                  <a:outerShdw blurRad="38100" dist="38100" dir="2700000" algn="tl">
                    <a:srgbClr val="000000">
                      <a:alpha val="43137"/>
                    </a:srgbClr>
                  </a:outerShdw>
                </a:effectLst>
              </a:rPr>
              <a:t>中期経営計画で方向性と概要を理解させ</a:t>
            </a:r>
          </a:p>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ることが重要です。</a:t>
            </a:r>
            <a:endParaRPr lang="en-US" altLang="ja-JP" sz="2400" b="1" dirty="0" smtClean="0">
              <a:solidFill>
                <a:schemeClr val="accent2">
                  <a:lumMod val="75000"/>
                </a:schemeClr>
              </a:solidFill>
              <a:effectLst>
                <a:outerShdw blurRad="38100" dist="38100" dir="2700000" algn="tl">
                  <a:srgbClr val="000000">
                    <a:alpha val="43137"/>
                  </a:srgbClr>
                </a:outerShdw>
              </a:effectLst>
            </a:endParaRPr>
          </a:p>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その実現・実行には、詳細な行動予定と成果の</a:t>
            </a:r>
          </a:p>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予測をする必要があり、そのために短期経営計</a:t>
            </a:r>
          </a:p>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画を策定します。</a:t>
            </a:r>
            <a:endParaRPr lang="en-US" altLang="ja-JP" sz="2400" b="1" dirty="0" smtClean="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Bottom)">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352600" y="476672"/>
            <a:ext cx="6408712" cy="584775"/>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3200" b="1" spc="50" smtClean="0">
                <a:ln w="11430"/>
                <a:solidFill>
                  <a:srgbClr val="C30D23"/>
                </a:solidFill>
                <a:effectLst>
                  <a:outerShdw blurRad="76200" dist="50800" dir="5400000" algn="tl" rotWithShape="0">
                    <a:srgbClr val="000000">
                      <a:alpha val="65000"/>
                    </a:srgbClr>
                  </a:outerShdw>
                </a:effectLst>
              </a:rPr>
              <a:t>２．５か年</a:t>
            </a:r>
            <a:r>
              <a:rPr kumimoji="1" lang="ja-JP" altLang="en-US" sz="3200" b="1" spc="50" dirty="0" smtClean="0">
                <a:ln w="11430"/>
                <a:solidFill>
                  <a:srgbClr val="C30D23"/>
                </a:solidFill>
                <a:effectLst>
                  <a:outerShdw blurRad="76200" dist="50800" dir="5400000" algn="tl" rotWithShape="0">
                    <a:srgbClr val="000000">
                      <a:alpha val="65000"/>
                    </a:srgbClr>
                  </a:outerShdw>
                </a:effectLst>
              </a:rPr>
              <a:t>中期経営計画の特長</a:t>
            </a:r>
            <a:endParaRPr kumimoji="1" lang="ja-JP" altLang="en-US" sz="3200" b="1" spc="50" dirty="0">
              <a:ln w="11430"/>
              <a:solidFill>
                <a:srgbClr val="C30D23"/>
              </a:solidFill>
              <a:effectLst>
                <a:outerShdw blurRad="76200" dist="50800" dir="5400000" algn="tl" rotWithShape="0">
                  <a:srgbClr val="000000">
                    <a:alpha val="65000"/>
                  </a:srgbClr>
                </a:outerShdw>
              </a:effectLst>
            </a:endParaRPr>
          </a:p>
        </p:txBody>
      </p:sp>
      <p:pic>
        <p:nvPicPr>
          <p:cNvPr id="2050" name="Picture 2"/>
          <p:cNvPicPr>
            <a:picLocks noChangeAspect="1" noChangeArrowheads="1"/>
          </p:cNvPicPr>
          <p:nvPr/>
        </p:nvPicPr>
        <p:blipFill>
          <a:blip r:embed="rId3" cstate="print"/>
          <a:srcRect/>
          <a:stretch>
            <a:fillRect/>
          </a:stretch>
        </p:blipFill>
        <p:spPr bwMode="auto">
          <a:xfrm>
            <a:off x="609179" y="1268760"/>
            <a:ext cx="8664301" cy="51806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352600" y="476672"/>
            <a:ext cx="6480720" cy="584775"/>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3200" b="1" spc="50" dirty="0" smtClean="0">
                <a:ln w="11430"/>
                <a:solidFill>
                  <a:srgbClr val="C30D23"/>
                </a:solidFill>
                <a:effectLst>
                  <a:outerShdw blurRad="76200" dist="50800" dir="5400000" algn="tl" rotWithShape="0">
                    <a:srgbClr val="000000">
                      <a:alpha val="65000"/>
                    </a:srgbClr>
                  </a:outerShdw>
                </a:effectLst>
              </a:rPr>
              <a:t>２．５か年中期経営計画の特長</a:t>
            </a:r>
            <a:endParaRPr kumimoji="1" lang="ja-JP" altLang="en-US" sz="3200" b="1" spc="50" dirty="0">
              <a:ln w="11430"/>
              <a:solidFill>
                <a:srgbClr val="C30D23"/>
              </a:solidFill>
              <a:effectLst>
                <a:outerShdw blurRad="76200" dist="50800" dir="5400000" algn="tl" rotWithShape="0">
                  <a:srgbClr val="000000">
                    <a:alpha val="65000"/>
                  </a:srgbClr>
                </a:outerShdw>
              </a:effectLst>
            </a:endParaRPr>
          </a:p>
        </p:txBody>
      </p:sp>
      <p:sp>
        <p:nvSpPr>
          <p:cNvPr id="7" name="テキスト ボックス 6"/>
          <p:cNvSpPr txBox="1"/>
          <p:nvPr/>
        </p:nvSpPr>
        <p:spPr>
          <a:xfrm>
            <a:off x="446460" y="1139321"/>
            <a:ext cx="7272808" cy="461665"/>
          </a:xfrm>
          <a:prstGeom prst="rect">
            <a:avLst/>
          </a:prstGeom>
          <a:solidFill>
            <a:srgbClr val="00B050">
              <a:alpha val="40000"/>
            </a:srgbClr>
          </a:solidFill>
        </p:spPr>
        <p:txBody>
          <a:bodyPr wrap="square" rtlCol="0">
            <a:spAutoFit/>
          </a:bodyPr>
          <a:lstStyle/>
          <a:p>
            <a:r>
              <a:rPr kumimoji="1" lang="ja-JP" altLang="en-US" sz="2400" b="1" dirty="0" smtClean="0">
                <a:ln>
                  <a:solidFill>
                    <a:schemeClr val="bg1"/>
                  </a:solidFill>
                </a:ln>
                <a:effectLst>
                  <a:outerShdw blurRad="38100" dist="38100" dir="2700000" algn="tl">
                    <a:srgbClr val="000000">
                      <a:alpha val="43137"/>
                    </a:srgbClr>
                  </a:outerShdw>
                </a:effectLst>
              </a:rPr>
              <a:t>２．なぜ、「５か年中期経営計画」を重視するのか</a:t>
            </a:r>
            <a:endParaRPr kumimoji="1" lang="ja-JP" altLang="en-US" sz="2400" b="1" dirty="0">
              <a:ln>
                <a:solidFill>
                  <a:schemeClr val="bg1"/>
                </a:solidFill>
              </a:ln>
              <a:effectLst>
                <a:outerShdw blurRad="38100" dist="38100" dir="2700000" algn="tl">
                  <a:srgbClr val="000000">
                    <a:alpha val="43137"/>
                  </a:srgbClr>
                </a:outerShdw>
              </a:effectLst>
            </a:endParaRPr>
          </a:p>
        </p:txBody>
      </p:sp>
      <p:sp>
        <p:nvSpPr>
          <p:cNvPr id="8" name="テキスト ボックス 7"/>
          <p:cNvSpPr txBox="1"/>
          <p:nvPr/>
        </p:nvSpPr>
        <p:spPr>
          <a:xfrm>
            <a:off x="866651" y="1582832"/>
            <a:ext cx="8640960" cy="1938992"/>
          </a:xfrm>
          <a:prstGeom prst="rect">
            <a:avLst/>
          </a:prstGeom>
          <a:noFill/>
        </p:spPr>
        <p:txBody>
          <a:bodyPr wrap="square" rtlCol="0">
            <a:spAutoFit/>
          </a:bodyPr>
          <a:lstStyle/>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中長期の経営計画によって、「自分の会社が将来</a:t>
            </a:r>
          </a:p>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こんなふうになっていて欲しい」という理想像を</a:t>
            </a:r>
          </a:p>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描き、そこに到達するためには過程における各年</a:t>
            </a:r>
          </a:p>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度になにをすべきなのか、ということを１年ごと</a:t>
            </a:r>
          </a:p>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の短期経営計画で明確にすることが重要です。</a:t>
            </a:r>
            <a:endParaRPr lang="en-US" altLang="ja-JP" sz="2400" b="1" dirty="0" smtClean="0">
              <a:solidFill>
                <a:schemeClr val="accent2">
                  <a:lumMod val="75000"/>
                </a:schemeClr>
              </a:solidFill>
              <a:effectLst>
                <a:outerShdw blurRad="38100" dist="38100" dir="2700000" algn="tl">
                  <a:srgbClr val="000000">
                    <a:alpha val="43137"/>
                  </a:srgbClr>
                </a:outerShdw>
              </a:effectLst>
            </a:endParaRPr>
          </a:p>
        </p:txBody>
      </p:sp>
      <p:sp>
        <p:nvSpPr>
          <p:cNvPr id="9" name="テキスト ボックス 8"/>
          <p:cNvSpPr txBox="1"/>
          <p:nvPr/>
        </p:nvSpPr>
        <p:spPr>
          <a:xfrm>
            <a:off x="446634" y="3552058"/>
            <a:ext cx="6984776" cy="461665"/>
          </a:xfrm>
          <a:prstGeom prst="rect">
            <a:avLst/>
          </a:prstGeom>
          <a:solidFill>
            <a:srgbClr val="00B050">
              <a:alpha val="40000"/>
            </a:srgbClr>
          </a:solidFill>
        </p:spPr>
        <p:txBody>
          <a:bodyPr wrap="square" rtlCol="0">
            <a:spAutoFit/>
          </a:bodyPr>
          <a:lstStyle/>
          <a:p>
            <a:r>
              <a:rPr kumimoji="1" lang="ja-JP" altLang="en-US" sz="2400" b="1" dirty="0" smtClean="0">
                <a:ln>
                  <a:solidFill>
                    <a:schemeClr val="bg1"/>
                  </a:solidFill>
                </a:ln>
                <a:effectLst>
                  <a:outerShdw blurRad="38100" dist="38100" dir="2700000" algn="tl">
                    <a:srgbClr val="000000">
                      <a:alpha val="43137"/>
                    </a:srgbClr>
                  </a:outerShdw>
                </a:effectLst>
              </a:rPr>
              <a:t>３．中期計画と短期計画はどちらを先につくる？</a:t>
            </a:r>
            <a:endParaRPr kumimoji="1" lang="ja-JP" altLang="en-US" sz="2400" b="1" dirty="0">
              <a:ln>
                <a:solidFill>
                  <a:schemeClr val="bg1"/>
                </a:solidFill>
              </a:ln>
              <a:effectLst>
                <a:outerShdw blurRad="38100" dist="38100" dir="2700000" algn="tl">
                  <a:srgbClr val="000000">
                    <a:alpha val="43137"/>
                  </a:srgbClr>
                </a:outerShdw>
              </a:effectLst>
            </a:endParaRPr>
          </a:p>
        </p:txBody>
      </p:sp>
      <p:sp>
        <p:nvSpPr>
          <p:cNvPr id="10" name="テキスト ボックス 9"/>
          <p:cNvSpPr txBox="1"/>
          <p:nvPr/>
        </p:nvSpPr>
        <p:spPr>
          <a:xfrm>
            <a:off x="848544" y="4139237"/>
            <a:ext cx="8640960" cy="1200329"/>
          </a:xfrm>
          <a:prstGeom prst="rect">
            <a:avLst/>
          </a:prstGeom>
          <a:noFill/>
        </p:spPr>
        <p:txBody>
          <a:bodyPr wrap="square" rtlCol="0">
            <a:spAutoFit/>
          </a:bodyPr>
          <a:lstStyle/>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理論的に言えば、まず中期計画を立て、それを実現</a:t>
            </a:r>
          </a:p>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するための具体的な計画として短期計画をつくると</a:t>
            </a:r>
          </a:p>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いうことになります。</a:t>
            </a:r>
            <a:endParaRPr lang="en-US" altLang="ja-JP" sz="2400" b="1" dirty="0" smtClean="0">
              <a:solidFill>
                <a:schemeClr val="accent2">
                  <a:lumMod val="75000"/>
                </a:schemeClr>
              </a:solidFill>
              <a:effectLst>
                <a:outerShdw blurRad="38100" dist="38100" dir="2700000" algn="tl">
                  <a:srgbClr val="000000">
                    <a:alpha val="43137"/>
                  </a:srgbClr>
                </a:outerShdw>
              </a:effectLst>
            </a:endParaRPr>
          </a:p>
        </p:txBody>
      </p:sp>
      <p:sp>
        <p:nvSpPr>
          <p:cNvPr id="11" name="テキスト ボックス 10"/>
          <p:cNvSpPr txBox="1"/>
          <p:nvPr/>
        </p:nvSpPr>
        <p:spPr>
          <a:xfrm>
            <a:off x="446460" y="5339566"/>
            <a:ext cx="6336704" cy="461665"/>
          </a:xfrm>
          <a:prstGeom prst="rect">
            <a:avLst/>
          </a:prstGeom>
          <a:solidFill>
            <a:srgbClr val="00B050">
              <a:alpha val="40000"/>
            </a:srgbClr>
          </a:solidFill>
        </p:spPr>
        <p:txBody>
          <a:bodyPr wrap="square" rtlCol="0">
            <a:spAutoFit/>
          </a:bodyPr>
          <a:lstStyle/>
          <a:p>
            <a:r>
              <a:rPr kumimoji="1" lang="ja-JP" altLang="en-US" sz="2400" b="1" dirty="0" smtClean="0">
                <a:ln>
                  <a:solidFill>
                    <a:schemeClr val="bg1"/>
                  </a:solidFill>
                </a:ln>
                <a:effectLst>
                  <a:outerShdw blurRad="38100" dist="38100" dir="2700000" algn="tl">
                    <a:srgbClr val="000000">
                      <a:alpha val="43137"/>
                    </a:srgbClr>
                  </a:outerShdw>
                </a:effectLst>
              </a:rPr>
              <a:t>４．１年のうちどのタイミングで策定する？</a:t>
            </a:r>
            <a:endParaRPr kumimoji="1" lang="ja-JP" altLang="en-US" sz="2400" b="1" dirty="0">
              <a:ln>
                <a:solidFill>
                  <a:schemeClr val="bg1"/>
                </a:solidFill>
              </a:ln>
              <a:effectLst>
                <a:outerShdw blurRad="38100" dist="38100" dir="2700000" algn="tl">
                  <a:srgbClr val="000000">
                    <a:alpha val="43137"/>
                  </a:srgbClr>
                </a:outerShdw>
              </a:effectLst>
            </a:endParaRPr>
          </a:p>
        </p:txBody>
      </p:sp>
      <p:sp>
        <p:nvSpPr>
          <p:cNvPr id="12" name="テキスト ボックス 11"/>
          <p:cNvSpPr txBox="1"/>
          <p:nvPr/>
        </p:nvSpPr>
        <p:spPr>
          <a:xfrm>
            <a:off x="866651" y="5932981"/>
            <a:ext cx="8640960" cy="830997"/>
          </a:xfrm>
          <a:prstGeom prst="rect">
            <a:avLst/>
          </a:prstGeom>
          <a:noFill/>
        </p:spPr>
        <p:txBody>
          <a:bodyPr wrap="square" rtlCol="0">
            <a:spAutoFit/>
          </a:bodyPr>
          <a:lstStyle/>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期の途中でもなんの問題もありません。すぐに経</a:t>
            </a:r>
          </a:p>
          <a:p>
            <a:pPr algn="just"/>
            <a:r>
              <a:rPr lang="ja-JP" altLang="en-US" sz="2400" b="1" dirty="0" smtClean="0">
                <a:solidFill>
                  <a:schemeClr val="accent2">
                    <a:lumMod val="75000"/>
                  </a:schemeClr>
                </a:solidFill>
                <a:effectLst>
                  <a:outerShdw blurRad="38100" dist="38100" dir="2700000" algn="tl">
                    <a:srgbClr val="000000">
                      <a:alpha val="43137"/>
                    </a:srgbClr>
                  </a:outerShdw>
                </a:effectLst>
              </a:rPr>
              <a:t>営計画を策定するべく行動しましょう！</a:t>
            </a:r>
            <a:endParaRPr lang="en-US" altLang="ja-JP" sz="2400" b="1" dirty="0" smtClean="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Bottom)">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lide(fromBottom)">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childTnLst>
                          </p:cTn>
                        </p:par>
                        <p:par>
                          <p:cTn id="26" fill="hold">
                            <p:stCondLst>
                              <p:cond delay="500"/>
                            </p:stCondLst>
                            <p:childTnLst>
                              <p:par>
                                <p:cTn id="27" presetID="12" presetClass="entr" presetSubtype="4"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lide(fromBottom)">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82B7E639-A333-4E32-9FD3-32308C253470}" type="slidenum">
              <a:rPr kumimoji="1" lang="ja-JP" altLang="en-US" smtClean="0"/>
              <a:pPr/>
              <a:t>8</a:t>
            </a:fld>
            <a:endParaRPr kumimoji="1" lang="ja-JP" altLang="en-US"/>
          </a:p>
        </p:txBody>
      </p:sp>
      <p:sp>
        <p:nvSpPr>
          <p:cNvPr id="5" name="テキスト ボックス 4"/>
          <p:cNvSpPr txBox="1"/>
          <p:nvPr/>
        </p:nvSpPr>
        <p:spPr>
          <a:xfrm>
            <a:off x="1352600" y="476672"/>
            <a:ext cx="6840760" cy="584775"/>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ja-JP" altLang="en-US" sz="3200" b="1" spc="50" dirty="0">
                <a:ln w="11430"/>
                <a:solidFill>
                  <a:srgbClr val="C30D23"/>
                </a:solidFill>
                <a:effectLst>
                  <a:outerShdw blurRad="76200" dist="50800" dir="5400000" algn="tl" rotWithShape="0">
                    <a:srgbClr val="000000">
                      <a:alpha val="65000"/>
                    </a:srgbClr>
                  </a:outerShdw>
                </a:effectLst>
              </a:rPr>
              <a:t>３</a:t>
            </a:r>
            <a:r>
              <a:rPr kumimoji="1" lang="ja-JP" altLang="en-US" sz="3200" b="1" spc="50" dirty="0" smtClean="0">
                <a:ln w="11430"/>
                <a:solidFill>
                  <a:srgbClr val="C30D23"/>
                </a:solidFill>
                <a:effectLst>
                  <a:outerShdw blurRad="76200" dist="50800" dir="5400000" algn="tl" rotWithShape="0">
                    <a:srgbClr val="000000">
                      <a:alpha val="65000"/>
                    </a:srgbClr>
                  </a:outerShdw>
                </a:effectLst>
              </a:rPr>
              <a:t>．５か年中期経営計画の内容</a:t>
            </a:r>
            <a:endParaRPr kumimoji="1" lang="ja-JP" altLang="en-US" sz="3200" b="1" spc="50" dirty="0">
              <a:ln w="11430"/>
              <a:solidFill>
                <a:srgbClr val="C30D23"/>
              </a:solidFill>
              <a:effectLst>
                <a:outerShdw blurRad="76200" dist="50800" dir="5400000" algn="tl" rotWithShape="0">
                  <a:srgbClr val="000000">
                    <a:alpha val="65000"/>
                  </a:srgbClr>
                </a:outerShdw>
              </a:effectLst>
            </a:endParaRPr>
          </a:p>
        </p:txBody>
      </p:sp>
      <p:sp>
        <p:nvSpPr>
          <p:cNvPr id="9" name="テキスト ボックス 8"/>
          <p:cNvSpPr txBox="1"/>
          <p:nvPr/>
        </p:nvSpPr>
        <p:spPr>
          <a:xfrm>
            <a:off x="632520" y="1266237"/>
            <a:ext cx="4464496" cy="461665"/>
          </a:xfrm>
          <a:prstGeom prst="rect">
            <a:avLst/>
          </a:prstGeom>
          <a:solidFill>
            <a:srgbClr val="00B050">
              <a:alpha val="40000"/>
            </a:srgbClr>
          </a:solidFill>
        </p:spPr>
        <p:txBody>
          <a:bodyPr wrap="square" rtlCol="0">
            <a:spAutoFit/>
          </a:bodyPr>
          <a:lstStyle/>
          <a:p>
            <a:r>
              <a:rPr kumimoji="1" lang="ja-JP" altLang="en-US" sz="2400" b="1" dirty="0" smtClean="0">
                <a:ln>
                  <a:solidFill>
                    <a:schemeClr val="bg1"/>
                  </a:solidFill>
                </a:ln>
                <a:effectLst>
                  <a:outerShdw blurRad="38100" dist="38100" dir="2700000" algn="tl">
                    <a:srgbClr val="000000">
                      <a:alpha val="43137"/>
                    </a:srgbClr>
                  </a:outerShdw>
                </a:effectLst>
              </a:rPr>
              <a:t>１．経営計画には魂を込める</a:t>
            </a:r>
            <a:endParaRPr kumimoji="1" lang="ja-JP" altLang="en-US" sz="2400" b="1" dirty="0">
              <a:ln>
                <a:solidFill>
                  <a:schemeClr val="bg1"/>
                </a:solidFill>
              </a:ln>
              <a:effectLst>
                <a:outerShdw blurRad="38100" dist="38100" dir="2700000" algn="tl">
                  <a:srgbClr val="000000">
                    <a:alpha val="43137"/>
                  </a:srgbClr>
                </a:outerShdw>
              </a:effectLst>
            </a:endParaRPr>
          </a:p>
        </p:txBody>
      </p:sp>
      <p:sp>
        <p:nvSpPr>
          <p:cNvPr id="10" name="テキスト ボックス 9"/>
          <p:cNvSpPr txBox="1"/>
          <p:nvPr/>
        </p:nvSpPr>
        <p:spPr>
          <a:xfrm>
            <a:off x="992560" y="2066159"/>
            <a:ext cx="8640960" cy="830997"/>
          </a:xfrm>
          <a:prstGeom prst="rect">
            <a:avLst/>
          </a:prstGeom>
          <a:noFill/>
        </p:spPr>
        <p:txBody>
          <a:bodyPr wrap="square" rtlCol="0">
            <a:spAutoFit/>
          </a:bodyPr>
          <a:lstStyle/>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具体的には次に挙げる要素が織り込まれている</a:t>
            </a:r>
          </a:p>
          <a:p>
            <a:pPr algn="just"/>
            <a:r>
              <a:rPr lang="ja-JP" altLang="en-US" sz="2400" b="1" spc="-100" dirty="0" smtClean="0">
                <a:solidFill>
                  <a:schemeClr val="accent2">
                    <a:lumMod val="75000"/>
                  </a:schemeClr>
                </a:solidFill>
                <a:effectLst>
                  <a:outerShdw blurRad="38100" dist="38100" dir="2700000" algn="tl">
                    <a:srgbClr val="000000">
                      <a:alpha val="43137"/>
                    </a:srgbClr>
                  </a:outerShdw>
                </a:effectLst>
              </a:rPr>
              <a:t>必要があるでしょう。</a:t>
            </a:r>
            <a:endParaRPr lang="en-US" altLang="ja-JP" sz="2400" b="1" spc="-100" dirty="0" smtClean="0">
              <a:solidFill>
                <a:schemeClr val="accent2">
                  <a:lumMod val="75000"/>
                </a:schemeClr>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cstate="print"/>
          <a:srcRect/>
          <a:stretch>
            <a:fillRect/>
          </a:stretch>
        </p:blipFill>
        <p:spPr bwMode="auto">
          <a:xfrm>
            <a:off x="560512" y="3148113"/>
            <a:ext cx="8208912" cy="32583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Bottom)">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checkerboard(across)">
                                      <p:cBhvr>
                                        <p:cTn id="1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82B7E639-A333-4E32-9FD3-32308C253470}" type="slidenum">
              <a:rPr kumimoji="1" lang="ja-JP" altLang="en-US" smtClean="0"/>
              <a:pPr/>
              <a:t>9</a:t>
            </a:fld>
            <a:endParaRPr kumimoji="1" lang="ja-JP" altLang="en-US"/>
          </a:p>
        </p:txBody>
      </p:sp>
      <p:sp>
        <p:nvSpPr>
          <p:cNvPr id="5" name="テキスト ボックス 4"/>
          <p:cNvSpPr txBox="1"/>
          <p:nvPr/>
        </p:nvSpPr>
        <p:spPr>
          <a:xfrm>
            <a:off x="1352600" y="476672"/>
            <a:ext cx="6840760" cy="584775"/>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3200" b="1" spc="50" dirty="0" smtClean="0">
                <a:ln w="11430"/>
                <a:solidFill>
                  <a:srgbClr val="C30D23"/>
                </a:solidFill>
                <a:effectLst>
                  <a:outerShdw blurRad="76200" dist="50800" dir="5400000" algn="tl" rotWithShape="0">
                    <a:srgbClr val="000000">
                      <a:alpha val="65000"/>
                    </a:srgbClr>
                  </a:outerShdw>
                </a:effectLst>
              </a:rPr>
              <a:t>３．５か年中期経営計画の内容</a:t>
            </a:r>
            <a:endParaRPr kumimoji="1" lang="ja-JP" altLang="en-US" sz="3200" b="1" spc="50" dirty="0">
              <a:ln w="11430"/>
              <a:solidFill>
                <a:srgbClr val="C30D23"/>
              </a:solidFill>
              <a:effectLst>
                <a:outerShdw blurRad="76200" dist="50800" dir="5400000" algn="tl" rotWithShape="0">
                  <a:srgbClr val="000000">
                    <a:alpha val="65000"/>
                  </a:srgbClr>
                </a:outerShdw>
              </a:effectLst>
            </a:endParaRPr>
          </a:p>
        </p:txBody>
      </p:sp>
      <p:sp>
        <p:nvSpPr>
          <p:cNvPr id="9" name="テキスト ボックス 8"/>
          <p:cNvSpPr txBox="1"/>
          <p:nvPr/>
        </p:nvSpPr>
        <p:spPr>
          <a:xfrm>
            <a:off x="632520" y="1268760"/>
            <a:ext cx="6768752" cy="461665"/>
          </a:xfrm>
          <a:prstGeom prst="rect">
            <a:avLst/>
          </a:prstGeom>
          <a:solidFill>
            <a:srgbClr val="00B050">
              <a:alpha val="40000"/>
            </a:srgbClr>
          </a:solidFill>
        </p:spPr>
        <p:txBody>
          <a:bodyPr wrap="square" rtlCol="0">
            <a:spAutoFit/>
          </a:bodyPr>
          <a:lstStyle/>
          <a:p>
            <a:r>
              <a:rPr lang="ja-JP" altLang="en-US" sz="2400" b="1" dirty="0">
                <a:ln>
                  <a:solidFill>
                    <a:schemeClr val="bg1"/>
                  </a:solidFill>
                </a:ln>
                <a:effectLst>
                  <a:outerShdw blurRad="38100" dist="38100" dir="2700000" algn="tl">
                    <a:srgbClr val="000000">
                      <a:alpha val="43137"/>
                    </a:srgbClr>
                  </a:outerShdw>
                </a:effectLst>
              </a:rPr>
              <a:t>２</a:t>
            </a:r>
            <a:r>
              <a:rPr kumimoji="1" lang="ja-JP" altLang="en-US" sz="2400" b="1" dirty="0" smtClean="0">
                <a:ln>
                  <a:solidFill>
                    <a:schemeClr val="bg1"/>
                  </a:solidFill>
                </a:ln>
                <a:effectLst>
                  <a:outerShdw blurRad="38100" dist="38100" dir="2700000" algn="tl">
                    <a:srgbClr val="000000">
                      <a:alpha val="43137"/>
                    </a:srgbClr>
                  </a:outerShdw>
                </a:effectLst>
              </a:rPr>
              <a:t>．経営ビジョンが経営計画のベースになる</a:t>
            </a:r>
            <a:endParaRPr kumimoji="1" lang="ja-JP" altLang="en-US" sz="2400" b="1" dirty="0">
              <a:ln>
                <a:solidFill>
                  <a:schemeClr val="bg1"/>
                </a:solidFill>
              </a:ln>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3" cstate="print"/>
          <a:srcRect/>
          <a:stretch>
            <a:fillRect/>
          </a:stretch>
        </p:blipFill>
        <p:spPr bwMode="auto">
          <a:xfrm>
            <a:off x="1280592" y="1772816"/>
            <a:ext cx="7416824" cy="4824536"/>
          </a:xfrm>
          <a:prstGeom prst="rect">
            <a:avLst/>
          </a:prstGeom>
          <a:noFill/>
          <a:ln w="15875">
            <a:solidFill>
              <a:srgbClr val="00B05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checkerboard(across)">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1_標準デザイン">
  <a:themeElements>
    <a:clrScheme name="1_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800" b="1" i="0" u="none" strike="noStrike" cap="none" normalizeH="0" baseline="0" dirty="0" smtClean="0">
            <a:ln>
              <a:noFill/>
            </a:ln>
            <a:solidFill>
              <a:srgbClr val="000066"/>
            </a:solidFill>
            <a:effectLst/>
            <a:latin typeface="ＭＳ ゴシック" pitchFamily="49" charset="-128"/>
            <a:ea typeface="ＭＳ ゴシック" pitchFamily="49" charset="-128"/>
            <a:cs typeface="ＭＳ Ｐゴシック" pitchFamily="50" charset="-128"/>
          </a:defRPr>
        </a:defPPr>
      </a:lstStyle>
    </a:spDef>
    <a:lnDef>
      <a:spPr bwMode="auto">
        <a:solidFill>
          <a:schemeClr val="accent1"/>
        </a:solidFill>
        <a:ln w="9525" cap="flat" cmpd="sng" algn="ctr">
          <a:solidFill>
            <a:srgbClr val="000000"/>
          </a:solidFill>
          <a:prstDash val="solid"/>
          <a:round/>
          <a:headEnd type="none" w="med" len="med"/>
          <a:tailEnd type="none" w="med" len="med"/>
        </a:ln>
        <a:effectLst/>
      </a:spPr>
      <a:bodyPr/>
      <a:lstStyle/>
    </a:lnDef>
  </a:objectDefaults>
  <a:extraClrSchemeLst>
    <a:extraClrScheme>
      <a:clrScheme name="1_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TotalTime>
  <Words>2050</Words>
  <Application>Microsoft Office PowerPoint</Application>
  <PresentationFormat>A4 210 x 297 mm</PresentationFormat>
  <Paragraphs>325</Paragraphs>
  <Slides>19</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19</vt:i4>
      </vt:variant>
    </vt:vector>
  </HeadingPairs>
  <TitlesOfParts>
    <vt:vector size="28" baseType="lpstr">
      <vt:lpstr>ＭＳ Ｐゴシック</vt:lpstr>
      <vt:lpstr>メイリオ</vt:lpstr>
      <vt:lpstr>Arial</vt:lpstr>
      <vt:lpstr>Calibri</vt:lpstr>
      <vt:lpstr>Times New Roman</vt:lpstr>
      <vt:lpstr>Trebuchet MS</vt:lpstr>
      <vt:lpstr>Wingdings 3</vt:lpstr>
      <vt:lpstr>1_標準デザイン</vt:lpstr>
      <vt:lpstr>ファセット</vt:lpstr>
      <vt:lpstr>中期経営計画の策定 　　　　　　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10．最後に</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ITO</dc:creator>
  <cp:lastModifiedBy>尾子真仁</cp:lastModifiedBy>
  <cp:revision>55</cp:revision>
  <dcterms:created xsi:type="dcterms:W3CDTF">2010-12-01T10:19:24Z</dcterms:created>
  <dcterms:modified xsi:type="dcterms:W3CDTF">2017-03-27T23:21:29Z</dcterms:modified>
</cp:coreProperties>
</file>